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9"/>
  </p:notesMasterIdLst>
  <p:sldIdLst>
    <p:sldId id="310" r:id="rId2"/>
    <p:sldId id="288" r:id="rId3"/>
    <p:sldId id="290" r:id="rId4"/>
    <p:sldId id="291" r:id="rId5"/>
    <p:sldId id="292" r:id="rId6"/>
    <p:sldId id="312" r:id="rId7"/>
    <p:sldId id="323" r:id="rId8"/>
    <p:sldId id="335" r:id="rId9"/>
    <p:sldId id="336" r:id="rId10"/>
    <p:sldId id="337" r:id="rId11"/>
    <p:sldId id="344" r:id="rId12"/>
    <p:sldId id="341" r:id="rId13"/>
    <p:sldId id="339" r:id="rId14"/>
    <p:sldId id="330" r:id="rId15"/>
    <p:sldId id="334" r:id="rId16"/>
    <p:sldId id="317" r:id="rId17"/>
    <p:sldId id="345" r:id="rId18"/>
    <p:sldId id="318" r:id="rId19"/>
    <p:sldId id="319" r:id="rId20"/>
    <p:sldId id="320" r:id="rId21"/>
    <p:sldId id="321" r:id="rId22"/>
    <p:sldId id="346" r:id="rId23"/>
    <p:sldId id="316" r:id="rId24"/>
    <p:sldId id="343" r:id="rId25"/>
    <p:sldId id="347" r:id="rId26"/>
    <p:sldId id="348" r:id="rId27"/>
    <p:sldId id="30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
          <p15:clr>
            <a:srgbClr val="A4A3A4"/>
          </p15:clr>
        </p15:guide>
        <p15:guide id="2" orient="horz" pos="336">
          <p15:clr>
            <a:srgbClr val="A4A3A4"/>
          </p15:clr>
        </p15:guide>
        <p15:guide id="3" orient="horz" pos="4176">
          <p15:clr>
            <a:srgbClr val="A4A3A4"/>
          </p15:clr>
        </p15:guide>
        <p15:guide id="4" orient="horz" pos="3888">
          <p15:clr>
            <a:srgbClr val="A4A3A4"/>
          </p15:clr>
        </p15:guide>
        <p15:guide id="5" orient="horz" pos="3984">
          <p15:clr>
            <a:srgbClr val="A4A3A4"/>
          </p15:clr>
        </p15:guide>
        <p15:guide id="6" orient="horz" pos="1117">
          <p15:clr>
            <a:srgbClr val="A4A3A4"/>
          </p15:clr>
        </p15:guide>
        <p15:guide id="7" orient="horz" pos="1008">
          <p15:clr>
            <a:srgbClr val="A4A3A4"/>
          </p15:clr>
        </p15:guide>
        <p15:guide id="8" orient="horz" pos="1776">
          <p15:clr>
            <a:srgbClr val="A4A3A4"/>
          </p15:clr>
        </p15:guide>
        <p15:guide id="9" orient="horz" pos="1872">
          <p15:clr>
            <a:srgbClr val="A4A3A4"/>
          </p15:clr>
        </p15:guide>
        <p15:guide id="10" orient="horz" pos="2448">
          <p15:clr>
            <a:srgbClr val="A4A3A4"/>
          </p15:clr>
        </p15:guide>
        <p15:guide id="11" orient="horz" pos="2544">
          <p15:clr>
            <a:srgbClr val="A4A3A4"/>
          </p15:clr>
        </p15:guide>
        <p15:guide id="12" orient="horz" pos="3216">
          <p15:clr>
            <a:srgbClr val="A4A3A4"/>
          </p15:clr>
        </p15:guide>
        <p15:guide id="13" orient="horz" pos="3312">
          <p15:clr>
            <a:srgbClr val="A4A3A4"/>
          </p15:clr>
        </p15:guide>
        <p15:guide id="14" pos="2832">
          <p15:clr>
            <a:srgbClr val="A4A3A4"/>
          </p15:clr>
        </p15:guide>
        <p15:guide id="15" pos="336">
          <p15:clr>
            <a:srgbClr val="A4A3A4"/>
          </p15:clr>
        </p15:guide>
        <p15:guide id="16" pos="5424">
          <p15:clr>
            <a:srgbClr val="A4A3A4"/>
          </p15:clr>
        </p15:guide>
        <p15:guide id="17" pos="2928">
          <p15:clr>
            <a:srgbClr val="A4A3A4"/>
          </p15:clr>
        </p15:guide>
        <p15:guide id="18" pos="1968">
          <p15:clr>
            <a:srgbClr val="A4A3A4"/>
          </p15:clr>
        </p15:guide>
        <p15:guide id="19" pos="2064">
          <p15:clr>
            <a:srgbClr val="A4A3A4"/>
          </p15:clr>
        </p15:guide>
        <p15:guide id="20" pos="3696">
          <p15:clr>
            <a:srgbClr val="A4A3A4"/>
          </p15:clr>
        </p15:guide>
        <p15:guide id="21" pos="37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snapToObjects="1">
      <p:cViewPr varScale="1">
        <p:scale>
          <a:sx n="156" d="100"/>
          <a:sy n="156" d="100"/>
        </p:scale>
        <p:origin x="1950" y="138"/>
      </p:cViewPr>
      <p:guideLst>
        <p:guide orient="horz" pos="144"/>
        <p:guide orient="horz" pos="336"/>
        <p:guide orient="horz" pos="4176"/>
        <p:guide orient="horz" pos="3888"/>
        <p:guide orient="horz" pos="3984"/>
        <p:guide orient="horz" pos="1117"/>
        <p:guide orient="horz" pos="1008"/>
        <p:guide orient="horz" pos="1776"/>
        <p:guide orient="horz" pos="1872"/>
        <p:guide orient="horz" pos="2448"/>
        <p:guide orient="horz" pos="2544"/>
        <p:guide orient="horz" pos="3216"/>
        <p:guide orient="horz" pos="3312"/>
        <p:guide pos="2832"/>
        <p:guide pos="336"/>
        <p:guide pos="5424"/>
        <p:guide pos="2928"/>
        <p:guide pos="1968"/>
        <p:guide pos="2064"/>
        <p:guide pos="3696"/>
        <p:guide pos="3792"/>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FB8DA3-BCA9-4B7D-B50D-14F47506B614}" type="datetimeFigureOut">
              <a:rPr lang="en-GB" smtClean="0"/>
              <a:pPr/>
              <a:t>15/04/2019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B8F03-BC93-4120-96CA-A36DF640BE24}" type="slidenum">
              <a:rPr lang="en-GB" smtClean="0"/>
              <a:pPr/>
              <a:t>‹#›</a:t>
            </a:fld>
            <a:endParaRPr lang="en-GB"/>
          </a:p>
        </p:txBody>
      </p:sp>
    </p:spTree>
    <p:extLst>
      <p:ext uri="{BB962C8B-B14F-4D97-AF65-F5344CB8AC3E}">
        <p14:creationId xmlns:p14="http://schemas.microsoft.com/office/powerpoint/2010/main" val="3175599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F07B8F03-BC93-4120-96CA-A36DF640BE24}" type="slidenum">
              <a:rPr lang="sv-SE" smtClean="0"/>
              <a:pPr/>
              <a:t>3</a:t>
            </a:fld>
            <a:endParaRPr lang="sv-SE"/>
          </a:p>
        </p:txBody>
      </p:sp>
    </p:spTree>
    <p:extLst>
      <p:ext uri="{BB962C8B-B14F-4D97-AF65-F5344CB8AC3E}">
        <p14:creationId xmlns:p14="http://schemas.microsoft.com/office/powerpoint/2010/main" val="235919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F07B8F03-BC93-4120-96CA-A36DF640BE24}" type="slidenum">
              <a:rPr lang="sv-SE" smtClean="0"/>
              <a:pPr/>
              <a:t>4</a:t>
            </a:fld>
            <a:endParaRPr lang="sv-SE"/>
          </a:p>
        </p:txBody>
      </p:sp>
    </p:spTree>
    <p:extLst>
      <p:ext uri="{BB962C8B-B14F-4D97-AF65-F5344CB8AC3E}">
        <p14:creationId xmlns:p14="http://schemas.microsoft.com/office/powerpoint/2010/main" val="1365513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a:p>
        </p:txBody>
      </p:sp>
      <p:sp>
        <p:nvSpPr>
          <p:cNvPr id="4" name="Slide Number Placeholder 3"/>
          <p:cNvSpPr>
            <a:spLocks noGrp="1"/>
          </p:cNvSpPr>
          <p:nvPr>
            <p:ph type="sldNum" sz="quarter" idx="10"/>
          </p:nvPr>
        </p:nvSpPr>
        <p:spPr/>
        <p:txBody>
          <a:bodyPr/>
          <a:lstStyle/>
          <a:p>
            <a:fld id="{F07B8F03-BC93-4120-96CA-A36DF640BE24}" type="slidenum">
              <a:rPr lang="sv-SE" smtClean="0"/>
              <a:pPr/>
              <a:t>8</a:t>
            </a:fld>
            <a:endParaRPr lang="sv-SE"/>
          </a:p>
        </p:txBody>
      </p:sp>
      <p:sp>
        <p:nvSpPr>
          <p:cNvPr id="5" name="Platshållare för sidfot 4"/>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1056403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a:p>
        </p:txBody>
      </p:sp>
      <p:sp>
        <p:nvSpPr>
          <p:cNvPr id="4" name="Slide Number Placeholder 3"/>
          <p:cNvSpPr>
            <a:spLocks noGrp="1"/>
          </p:cNvSpPr>
          <p:nvPr>
            <p:ph type="sldNum" sz="quarter" idx="10"/>
          </p:nvPr>
        </p:nvSpPr>
        <p:spPr/>
        <p:txBody>
          <a:bodyPr/>
          <a:lstStyle/>
          <a:p>
            <a:fld id="{F07B8F03-BC93-4120-96CA-A36DF640BE24}" type="slidenum">
              <a:rPr lang="sv-SE" smtClean="0"/>
              <a:pPr/>
              <a:t>9</a:t>
            </a:fld>
            <a:endParaRPr lang="sv-SE"/>
          </a:p>
        </p:txBody>
      </p:sp>
      <p:sp>
        <p:nvSpPr>
          <p:cNvPr id="5" name="Platshållare för sidfot 4"/>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231078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a:p>
        </p:txBody>
      </p:sp>
      <p:sp>
        <p:nvSpPr>
          <p:cNvPr id="4" name="Slide Number Placeholder 3"/>
          <p:cNvSpPr>
            <a:spLocks noGrp="1"/>
          </p:cNvSpPr>
          <p:nvPr>
            <p:ph type="sldNum" sz="quarter" idx="10"/>
          </p:nvPr>
        </p:nvSpPr>
        <p:spPr/>
        <p:txBody>
          <a:bodyPr/>
          <a:lstStyle/>
          <a:p>
            <a:fld id="{F07B8F03-BC93-4120-96CA-A36DF640BE24}" type="slidenum">
              <a:rPr lang="sv-SE" smtClean="0"/>
              <a:pPr/>
              <a:t>10</a:t>
            </a:fld>
            <a:endParaRPr lang="sv-SE"/>
          </a:p>
        </p:txBody>
      </p:sp>
      <p:sp>
        <p:nvSpPr>
          <p:cNvPr id="5" name="Platshållare för sidfot 4"/>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684277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a:p>
        </p:txBody>
      </p:sp>
      <p:sp>
        <p:nvSpPr>
          <p:cNvPr id="4" name="Slide Number Placeholder 3"/>
          <p:cNvSpPr>
            <a:spLocks noGrp="1"/>
          </p:cNvSpPr>
          <p:nvPr>
            <p:ph type="sldNum" sz="quarter" idx="10"/>
          </p:nvPr>
        </p:nvSpPr>
        <p:spPr/>
        <p:txBody>
          <a:bodyPr/>
          <a:lstStyle/>
          <a:p>
            <a:fld id="{F07B8F03-BC93-4120-96CA-A36DF640BE24}" type="slidenum">
              <a:rPr lang="sv-SE" smtClean="0"/>
              <a:pPr/>
              <a:t>11</a:t>
            </a:fld>
            <a:endParaRPr lang="sv-SE"/>
          </a:p>
        </p:txBody>
      </p:sp>
      <p:sp>
        <p:nvSpPr>
          <p:cNvPr id="5" name="Platshållare för sidfot 4"/>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1535919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F07B8F03-BC93-4120-96CA-A36DF640BE24}" type="slidenum">
              <a:rPr lang="sv-SE" smtClean="0"/>
              <a:pPr/>
              <a:t>12</a:t>
            </a:fld>
            <a:endParaRPr lang="sv-SE"/>
          </a:p>
        </p:txBody>
      </p:sp>
    </p:spTree>
    <p:extLst>
      <p:ext uri="{BB962C8B-B14F-4D97-AF65-F5344CB8AC3E}">
        <p14:creationId xmlns:p14="http://schemas.microsoft.com/office/powerpoint/2010/main" val="1040403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F07B8F03-BC93-4120-96CA-A36DF640BE24}" type="slidenum">
              <a:rPr lang="sv-SE" smtClean="0"/>
              <a:pPr/>
              <a:t>13</a:t>
            </a:fld>
            <a:endParaRPr lang="sv-SE"/>
          </a:p>
        </p:txBody>
      </p:sp>
    </p:spTree>
    <p:extLst>
      <p:ext uri="{BB962C8B-B14F-4D97-AF65-F5344CB8AC3E}">
        <p14:creationId xmlns:p14="http://schemas.microsoft.com/office/powerpoint/2010/main" val="1105992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2" name="Group 16"/>
          <p:cNvGrpSpPr/>
          <p:nvPr/>
        </p:nvGrpSpPr>
        <p:grpSpPr>
          <a:xfrm>
            <a:off x="984728" y="0"/>
            <a:ext cx="8159272" cy="6635214"/>
            <a:chOff x="984728" y="0"/>
            <a:chExt cx="8159272" cy="6635214"/>
          </a:xfrm>
        </p:grpSpPr>
        <p:sp>
          <p:nvSpPr>
            <p:cNvPr id="25" name="Rectangle 158"/>
            <p:cNvSpPr>
              <a:spLocks noChangeArrowheads="1"/>
            </p:cNvSpPr>
            <p:nvPr userDrawn="1"/>
          </p:nvSpPr>
          <p:spPr bwMode="gray">
            <a:xfrm>
              <a:off x="1752600" y="685800"/>
              <a:ext cx="5638800" cy="2209800"/>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26" name="Rectangle 159"/>
            <p:cNvSpPr>
              <a:spLocks noChangeArrowheads="1"/>
            </p:cNvSpPr>
            <p:nvPr userDrawn="1"/>
          </p:nvSpPr>
          <p:spPr bwMode="gray">
            <a:xfrm>
              <a:off x="8077200" y="2895600"/>
              <a:ext cx="619125" cy="3276600"/>
            </a:xfrm>
            <a:prstGeom prst="rect">
              <a:avLst/>
            </a:prstGeom>
            <a:solidFill>
              <a:srgbClr val="E88C14"/>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27" name="Rectangle 153"/>
            <p:cNvSpPr>
              <a:spLocks noChangeArrowheads="1"/>
            </p:cNvSpPr>
            <p:nvPr/>
          </p:nvSpPr>
          <p:spPr bwMode="gray">
            <a:xfrm>
              <a:off x="8686800" y="2895600"/>
              <a:ext cx="457200" cy="3276600"/>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9" name="Rectangle 156"/>
            <p:cNvSpPr>
              <a:spLocks noChangeArrowheads="1"/>
            </p:cNvSpPr>
            <p:nvPr userDrawn="1"/>
          </p:nvSpPr>
          <p:spPr bwMode="gray">
            <a:xfrm>
              <a:off x="1752600" y="0"/>
              <a:ext cx="5638800" cy="685800"/>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0" name="Rectangle 160"/>
            <p:cNvSpPr>
              <a:spLocks noChangeArrowheads="1"/>
            </p:cNvSpPr>
            <p:nvPr userDrawn="1"/>
          </p:nvSpPr>
          <p:spPr bwMode="gray">
            <a:xfrm>
              <a:off x="7391400" y="2895600"/>
              <a:ext cx="685800" cy="3276600"/>
            </a:xfrm>
            <a:prstGeom prst="rect">
              <a:avLst/>
            </a:prstGeom>
            <a:solidFill>
              <a:srgbClr val="D1390D"/>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31" name="Rectangle 30"/>
            <p:cNvSpPr/>
            <p:nvPr userDrawn="1"/>
          </p:nvSpPr>
          <p:spPr bwMode="gray">
            <a:xfrm>
              <a:off x="1752600" y="2895600"/>
              <a:ext cx="5638800" cy="3276599"/>
            </a:xfrm>
            <a:prstGeom prst="rect">
              <a:avLst/>
            </a:prstGeom>
            <a:solidFill>
              <a:srgbClr val="C22303"/>
            </a:solidFill>
            <a:ln w="0">
              <a:noFill/>
              <a:prstDash val="solid"/>
              <a:round/>
              <a:headEnd/>
              <a:tailEnd/>
            </a:ln>
          </p:spPr>
          <p:txBody>
            <a:bodyPr vert="horz" wrap="square" lIns="0" tIns="0" rIns="0" bIns="0" numCol="1" anchor="t" anchorCtr="0" compatLnSpc="1">
              <a:prstTxWarp prst="textNoShape">
                <a:avLst/>
              </a:prstTxWarp>
            </a:bodyPr>
            <a:lstStyle/>
            <a:p>
              <a:pPr marL="0" algn="l" defTabSz="914400" rtl="0" eaLnBrk="1" latinLnBrk="0" hangingPunct="1"/>
              <a:endParaRPr lang="en-GB" sz="1800" kern="1200" noProof="0">
                <a:solidFill>
                  <a:schemeClr val="tx1"/>
                </a:solidFill>
                <a:latin typeface="+mn-lt"/>
                <a:ea typeface="+mn-ea"/>
                <a:cs typeface="+mn-cs"/>
              </a:endParaRPr>
            </a:p>
          </p:txBody>
        </p:sp>
        <p:sp>
          <p:nvSpPr>
            <p:cNvPr id="32" name="Rectangle 155"/>
            <p:cNvSpPr>
              <a:spLocks noChangeArrowheads="1"/>
            </p:cNvSpPr>
            <p:nvPr userDrawn="1"/>
          </p:nvSpPr>
          <p:spPr bwMode="gray">
            <a:xfrm>
              <a:off x="7391402" y="685800"/>
              <a:ext cx="685798" cy="2209800"/>
            </a:xfrm>
            <a:prstGeom prst="rect">
              <a:avLst/>
            </a:prstGeom>
            <a:solidFill>
              <a:srgbClr val="E669A2"/>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grpSp>
          <p:nvGrpSpPr>
            <p:cNvPr id="3" name="Group 24"/>
            <p:cNvGrpSpPr/>
            <p:nvPr userDrawn="1"/>
          </p:nvGrpSpPr>
          <p:grpSpPr>
            <a:xfrm>
              <a:off x="984728" y="6172200"/>
              <a:ext cx="914400" cy="463014"/>
              <a:chOff x="984728" y="6172200"/>
              <a:chExt cx="914400" cy="463014"/>
            </a:xfrm>
          </p:grpSpPr>
          <p:sp>
            <p:nvSpPr>
              <p:cNvPr id="19" name="Rectangle 37"/>
              <p:cNvSpPr>
                <a:spLocks noChangeArrowheads="1"/>
              </p:cNvSpPr>
              <p:nvPr userDrawn="1"/>
            </p:nvSpPr>
            <p:spPr bwMode="black">
              <a:xfrm>
                <a:off x="1524000" y="6172200"/>
                <a:ext cx="228600" cy="45719"/>
              </a:xfrm>
              <a:prstGeom prst="rect">
                <a:avLst/>
              </a:prstGeom>
              <a:solidFill>
                <a:srgbClr val="A10000"/>
              </a:solidFill>
              <a:ln w="0">
                <a:solidFill>
                  <a:srgbClr val="A1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3" name="Freeform 7"/>
              <p:cNvSpPr>
                <a:spLocks noEditPoints="1"/>
              </p:cNvSpPr>
              <p:nvPr userDrawn="1"/>
            </p:nvSpPr>
            <p:spPr bwMode="black">
              <a:xfrm>
                <a:off x="984728" y="6290558"/>
                <a:ext cx="914400" cy="344656"/>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v-SE" smtClean="0"/>
              <a:t>2017-09-18</a:t>
            </a:r>
            <a:endParaRPr lang="sv-SE"/>
          </a:p>
        </p:txBody>
      </p:sp>
      <p:sp>
        <p:nvSpPr>
          <p:cNvPr id="3" name="Footer Placeholder 2"/>
          <p:cNvSpPr>
            <a:spLocks noGrp="1"/>
          </p:cNvSpPr>
          <p:nvPr>
            <p:ph type="ftr" sz="quarter" idx="11"/>
          </p:nvPr>
        </p:nvSpPr>
        <p:spPr/>
        <p:txBody>
          <a:bodyPr/>
          <a:lstStyle/>
          <a:p>
            <a:r>
              <a:rPr lang="sv-SE" smtClean="0"/>
              <a:t>Falkenbergs kommun</a:t>
            </a:r>
            <a:endParaRPr lang="sv-SE"/>
          </a:p>
        </p:txBody>
      </p:sp>
      <p:sp>
        <p:nvSpPr>
          <p:cNvPr id="4" name="Slide Number Placeholder 3"/>
          <p:cNvSpPr>
            <a:spLocks noGrp="1"/>
          </p:cNvSpPr>
          <p:nvPr>
            <p:ph type="sldNum" sz="quarter" idx="12"/>
          </p:nvPr>
        </p:nvSpPr>
        <p:spPr/>
        <p:txBody>
          <a:bodyPr/>
          <a:lstStyle/>
          <a:p>
            <a:fld id="{0BEBB469-DD80-4ED5-BE39-A60A1291751F}" type="slidenum">
              <a:rPr lang="sv-SE" smtClean="0"/>
              <a:pPr/>
              <a:t>‹#›</a:t>
            </a:fld>
            <a:endParaRPr lang="sv-SE"/>
          </a:p>
        </p:txBody>
      </p:sp>
      <p:sp>
        <p:nvSpPr>
          <p:cNvPr id="5"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 name="Date Placeholder 2"/>
          <p:cNvSpPr>
            <a:spLocks noGrp="1"/>
          </p:cNvSpPr>
          <p:nvPr>
            <p:ph type="dt" sz="half" idx="16"/>
          </p:nvPr>
        </p:nvSpPr>
        <p:spPr/>
        <p:txBody>
          <a:bodyPr/>
          <a:lstStyle/>
          <a:p>
            <a:r>
              <a:rPr lang="sv-SE" smtClean="0"/>
              <a:t>2017-09-18</a:t>
            </a:r>
            <a:endParaRPr lang="sv-SE"/>
          </a:p>
        </p:txBody>
      </p:sp>
      <p:sp>
        <p:nvSpPr>
          <p:cNvPr id="4" name="Footer Placeholder 3"/>
          <p:cNvSpPr>
            <a:spLocks noGrp="1"/>
          </p:cNvSpPr>
          <p:nvPr>
            <p:ph type="ftr" sz="quarter" idx="17"/>
          </p:nvPr>
        </p:nvSpPr>
        <p:spPr/>
        <p:txBody>
          <a:bodyPr/>
          <a:lstStyle/>
          <a:p>
            <a:r>
              <a:rPr lang="sv-SE" smtClean="0"/>
              <a:t>Falkenbergs kommun</a:t>
            </a:r>
            <a:endParaRPr lang="sv-SE"/>
          </a:p>
        </p:txBody>
      </p:sp>
      <p:sp>
        <p:nvSpPr>
          <p:cNvPr id="5" name="Slide Number Placeholder 4"/>
          <p:cNvSpPr>
            <a:spLocks noGrp="1"/>
          </p:cNvSpPr>
          <p:nvPr>
            <p:ph type="sldNum" sz="quarter" idx="18"/>
          </p:nvPr>
        </p:nvSpPr>
        <p:spPr/>
        <p:txBody>
          <a:bodyPr/>
          <a:lstStyle/>
          <a:p>
            <a:fld id="{24D52268-ECF0-482F-8511-8A16A5CB5D2B}"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US" noProof="0" smtClean="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p:txBody>
          <a:bodyPr/>
          <a:lstStyle>
            <a:lvl1pPr>
              <a:defRPr>
                <a:solidFill>
                  <a:schemeClr val="lt1"/>
                </a:solidFill>
              </a:defRPr>
            </a:lvl1pPr>
          </a:lstStyle>
          <a:p>
            <a:r>
              <a:rPr lang="sv-SE" smtClean="0"/>
              <a:t>2017-09-18</a:t>
            </a:r>
            <a:endParaRPr lang="sv-SE"/>
          </a:p>
        </p:txBody>
      </p:sp>
      <p:sp>
        <p:nvSpPr>
          <p:cNvPr id="5" name="Footer Placeholder 4"/>
          <p:cNvSpPr>
            <a:spLocks noGrp="1"/>
          </p:cNvSpPr>
          <p:nvPr>
            <p:ph type="ftr" sz="quarter" idx="11"/>
          </p:nvPr>
        </p:nvSpPr>
        <p:spPr/>
        <p:txBody>
          <a:bodyPr/>
          <a:lstStyle>
            <a:lvl1pPr>
              <a:defRPr>
                <a:solidFill>
                  <a:schemeClr val="lt1"/>
                </a:solidFill>
              </a:defRPr>
            </a:lvl1pPr>
          </a:lstStyle>
          <a:p>
            <a:r>
              <a:rPr lang="sv-SE" smtClean="0"/>
              <a:t>Falkenbergs kommun</a:t>
            </a:r>
            <a:endParaRPr lang="sv-SE"/>
          </a:p>
        </p:txBody>
      </p:sp>
      <p:sp>
        <p:nvSpPr>
          <p:cNvPr id="6" name="Slide Number Placeholder 5"/>
          <p:cNvSpPr>
            <a:spLocks noGrp="1"/>
          </p:cNvSpPr>
          <p:nvPr>
            <p:ph type="sldNum" sz="quarter" idx="12"/>
          </p:nvPr>
        </p:nvSpPr>
        <p:spPr/>
        <p:txBody>
          <a:bodyPr/>
          <a:lstStyle>
            <a:lvl1pPr>
              <a:defRPr>
                <a:solidFill>
                  <a:schemeClr val="lt1"/>
                </a:solidFill>
              </a:defRPr>
            </a:lvl1pPr>
          </a:lstStyle>
          <a:p>
            <a:fld id="{57F4BD64-EC7D-4A5E-8535-DC77D8613135}" type="slidenum">
              <a:rPr lang="sv-SE" smtClean="0"/>
              <a:pPr/>
              <a:t>‹#›</a:t>
            </a:fld>
            <a:endParaRPr lang="sv-SE"/>
          </a:p>
        </p:txBody>
      </p:sp>
      <p:sp>
        <p:nvSpPr>
          <p:cNvPr id="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solidFill>
                  <a:schemeClr val="lt1"/>
                </a:solidFill>
                <a:latin typeface="Arial" panose="020B0604020202020204" pitchFamily="34" charset="0"/>
              </a:rPr>
              <a:t>PwC</a:t>
            </a:r>
            <a:endParaRPr kumimoji="0" lang="sv-SE" sz="1000" b="0" i="0" u="none" baseline="0" dirty="0" err="1" smtClean="0">
              <a:solidFill>
                <a:schemeClr val="lt1"/>
              </a:solidFill>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US" noProof="0" smtClean="0"/>
              <a:t>Click to edit Master title style</a:t>
            </a:r>
            <a:endParaRPr lang="en-GB" noProof="0" smtClean="0"/>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smtClean="0"/>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r>
              <a:rPr lang="sv-SE" smtClean="0"/>
              <a:t>2017-09-18</a:t>
            </a:r>
            <a:endParaRPr lang="sv-SE"/>
          </a:p>
        </p:txBody>
      </p:sp>
      <p:sp>
        <p:nvSpPr>
          <p:cNvPr id="3" name="Footer Placeholder 2"/>
          <p:cNvSpPr>
            <a:spLocks noGrp="1"/>
          </p:cNvSpPr>
          <p:nvPr>
            <p:ph type="ftr" sz="quarter" idx="11"/>
          </p:nvPr>
        </p:nvSpPr>
        <p:spPr/>
        <p:txBody>
          <a:bodyPr/>
          <a:lstStyle/>
          <a:p>
            <a:r>
              <a:rPr lang="sv-SE" smtClean="0"/>
              <a:t>Falkenbergs kommun</a:t>
            </a:r>
            <a:endParaRPr lang="sv-SE"/>
          </a:p>
        </p:txBody>
      </p:sp>
      <p:sp>
        <p:nvSpPr>
          <p:cNvPr id="4" name="Slide Number Placeholder 3"/>
          <p:cNvSpPr>
            <a:spLocks noGrp="1"/>
          </p:cNvSpPr>
          <p:nvPr>
            <p:ph type="sldNum" sz="quarter" idx="12"/>
          </p:nvPr>
        </p:nvSpPr>
        <p:spPr/>
        <p:txBody>
          <a:bodyPr/>
          <a:lstStyle/>
          <a:p>
            <a:fld id="{D572A379-A0A4-4ADA-A565-ABE8371F4468}" type="slidenum">
              <a:rPr lang="sv-SE" smtClean="0"/>
              <a:pPr/>
              <a:t>‹#›</a:t>
            </a:fld>
            <a:endParaRPr lang="sv-SE"/>
          </a:p>
        </p:txBody>
      </p:sp>
      <p:sp>
        <p:nvSpPr>
          <p:cNvPr id="5"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smtClean="0"/>
              <a:t>Click to edit Master title style</a:t>
            </a:r>
            <a:endParaRPr lang="en-GB" noProof="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lvl1pPr>
              <a:defRPr>
                <a:solidFill>
                  <a:schemeClr val="lt1"/>
                </a:solidFill>
              </a:defRPr>
            </a:lvl1pPr>
          </a:lstStyle>
          <a:p>
            <a:r>
              <a:rPr lang="sv-SE" smtClean="0"/>
              <a:t>2017-09-18</a:t>
            </a:r>
            <a:endParaRPr lang="sv-SE"/>
          </a:p>
        </p:txBody>
      </p:sp>
      <p:sp>
        <p:nvSpPr>
          <p:cNvPr id="3" name="Footer Placeholder 2"/>
          <p:cNvSpPr>
            <a:spLocks noGrp="1"/>
          </p:cNvSpPr>
          <p:nvPr>
            <p:ph type="ftr" sz="quarter" idx="11"/>
          </p:nvPr>
        </p:nvSpPr>
        <p:spPr/>
        <p:txBody>
          <a:bodyPr/>
          <a:lstStyle>
            <a:lvl1pPr>
              <a:defRPr>
                <a:solidFill>
                  <a:schemeClr val="lt1"/>
                </a:solidFill>
              </a:defRPr>
            </a:lvl1pPr>
          </a:lstStyle>
          <a:p>
            <a:r>
              <a:rPr lang="sv-SE" smtClean="0"/>
              <a:t>Falkenbergs kommun</a:t>
            </a:r>
            <a:endParaRPr lang="sv-SE"/>
          </a:p>
        </p:txBody>
      </p:sp>
      <p:sp>
        <p:nvSpPr>
          <p:cNvPr id="4" name="Slide Number Placeholder 3"/>
          <p:cNvSpPr>
            <a:spLocks noGrp="1"/>
          </p:cNvSpPr>
          <p:nvPr>
            <p:ph type="sldNum" sz="quarter" idx="12"/>
          </p:nvPr>
        </p:nvSpPr>
        <p:spPr/>
        <p:txBody>
          <a:bodyPr/>
          <a:lstStyle>
            <a:lvl1pPr>
              <a:defRPr>
                <a:solidFill>
                  <a:schemeClr val="lt1"/>
                </a:solidFill>
              </a:defRPr>
            </a:lvl1pPr>
          </a:lstStyle>
          <a:p>
            <a:fld id="{091E651E-634F-4C4A-8CCE-08A18ADC178D}" type="slidenum">
              <a:rPr lang="sv-SE" smtClean="0"/>
              <a:pPr/>
              <a:t>‹#›</a:t>
            </a:fld>
            <a:endParaRPr lang="sv-SE"/>
          </a:p>
        </p:txBody>
      </p:sp>
      <p:sp>
        <p:nvSpPr>
          <p:cNvPr id="5"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solidFill>
                  <a:schemeClr val="lt1"/>
                </a:solidFill>
                <a:latin typeface="Arial" panose="020B0604020202020204" pitchFamily="34" charset="0"/>
              </a:rPr>
              <a:t>PwC</a:t>
            </a:r>
            <a:endParaRPr kumimoji="0" lang="sv-SE" sz="1000" b="0" i="0" u="none" baseline="0" dirty="0" err="1" smtClean="0">
              <a:solidFill>
                <a:schemeClr val="lt1"/>
              </a:solidFill>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US" noProof="0" smtClean="0"/>
              <a:t>Click to edit Master title style</a:t>
            </a:r>
            <a:endParaRPr lang="en-GB" noProof="0" smtClean="0"/>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4"/>
          </p:nvPr>
        </p:nvSpPr>
        <p:spPr/>
        <p:txBody>
          <a:bodyPr/>
          <a:lstStyle>
            <a:lvl1pPr>
              <a:defRPr>
                <a:solidFill>
                  <a:schemeClr val="lt1"/>
                </a:solidFill>
              </a:defRPr>
            </a:lvl1pPr>
          </a:lstStyle>
          <a:p>
            <a:r>
              <a:rPr lang="sv-SE" smtClean="0"/>
              <a:t>2017-09-18</a:t>
            </a:r>
            <a:endParaRPr lang="sv-SE"/>
          </a:p>
        </p:txBody>
      </p:sp>
      <p:sp>
        <p:nvSpPr>
          <p:cNvPr id="3" name="Footer Placeholder 2"/>
          <p:cNvSpPr>
            <a:spLocks noGrp="1"/>
          </p:cNvSpPr>
          <p:nvPr>
            <p:ph type="ftr" sz="quarter" idx="15"/>
          </p:nvPr>
        </p:nvSpPr>
        <p:spPr/>
        <p:txBody>
          <a:bodyPr/>
          <a:lstStyle>
            <a:lvl1pPr>
              <a:defRPr>
                <a:solidFill>
                  <a:schemeClr val="lt1"/>
                </a:solidFill>
              </a:defRPr>
            </a:lvl1pPr>
          </a:lstStyle>
          <a:p>
            <a:r>
              <a:rPr lang="sv-SE" smtClean="0"/>
              <a:t>Falkenbergs kommun</a:t>
            </a:r>
            <a:endParaRPr lang="sv-SE"/>
          </a:p>
        </p:txBody>
      </p:sp>
      <p:sp>
        <p:nvSpPr>
          <p:cNvPr id="4" name="Slide Number Placeholder 3"/>
          <p:cNvSpPr>
            <a:spLocks noGrp="1"/>
          </p:cNvSpPr>
          <p:nvPr>
            <p:ph type="sldNum" sz="quarter" idx="16"/>
          </p:nvPr>
        </p:nvSpPr>
        <p:spPr/>
        <p:txBody>
          <a:bodyPr/>
          <a:lstStyle>
            <a:lvl1pPr>
              <a:defRPr>
                <a:solidFill>
                  <a:schemeClr val="lt1"/>
                </a:solidFill>
              </a:defRPr>
            </a:lvl1pPr>
          </a:lstStyle>
          <a:p>
            <a:fld id="{777FED06-23E1-4B34-951B-53181A9DACED}" type="slidenum">
              <a:rPr lang="sv-SE" smtClean="0"/>
              <a:pPr/>
              <a:t>‹#›</a:t>
            </a:fld>
            <a:endParaRPr lang="sv-SE"/>
          </a:p>
        </p:txBody>
      </p:sp>
      <p:sp>
        <p:nvSpPr>
          <p:cNvPr id="5"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solidFill>
                  <a:schemeClr val="lt1"/>
                </a:solidFill>
                <a:latin typeface="Arial" panose="020B0604020202020204" pitchFamily="34" charset="0"/>
              </a:rPr>
              <a:t>PwC</a:t>
            </a:r>
            <a:endParaRPr kumimoji="0" lang="sv-SE" sz="1000" b="0" i="0" u="none" baseline="0" dirty="0" err="1" smtClean="0">
              <a:solidFill>
                <a:schemeClr val="lt1"/>
              </a:solidFill>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grpSp>
        <p:nvGrpSpPr>
          <p:cNvPr id="2" name="Group 73"/>
          <p:cNvGrpSpPr/>
          <p:nvPr/>
        </p:nvGrpSpPr>
        <p:grpSpPr>
          <a:xfrm>
            <a:off x="1752600" y="5791200"/>
            <a:ext cx="445770" cy="381000"/>
            <a:chOff x="1905000" y="5715000"/>
            <a:chExt cx="445770" cy="381000"/>
          </a:xfrm>
        </p:grpSpPr>
        <p:sp>
          <p:nvSpPr>
            <p:cNvPr id="2073"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74"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75"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76"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77"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78"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79"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80"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81"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82"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83"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084"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2"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3"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4"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5"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6"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8"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9"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0"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1"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2"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grpSp>
      <p:grpSp>
        <p:nvGrpSpPr>
          <p:cNvPr id="3" name="Group 42"/>
          <p:cNvGrpSpPr/>
          <p:nvPr/>
        </p:nvGrpSpPr>
        <p:grpSpPr>
          <a:xfrm>
            <a:off x="984728" y="6172200"/>
            <a:ext cx="914400" cy="463014"/>
            <a:chOff x="984728" y="6172200"/>
            <a:chExt cx="914400" cy="463014"/>
          </a:xfrm>
        </p:grpSpPr>
        <p:sp>
          <p:nvSpPr>
            <p:cNvPr id="44" name="Rectangle 37"/>
            <p:cNvSpPr>
              <a:spLocks noChangeArrowheads="1"/>
            </p:cNvSpPr>
            <p:nvPr userDrawn="1"/>
          </p:nvSpPr>
          <p:spPr bwMode="black">
            <a:xfrm>
              <a:off x="1524000" y="6172200"/>
              <a:ext cx="228600" cy="45719"/>
            </a:xfrm>
            <a:prstGeom prst="rect">
              <a:avLst/>
            </a:prstGeom>
            <a:solidFill>
              <a:srgbClr val="A10000"/>
            </a:solidFill>
            <a:ln w="0">
              <a:solidFill>
                <a:srgbClr val="A1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47" name="Freeform 7"/>
            <p:cNvSpPr>
              <a:spLocks noEditPoints="1"/>
            </p:cNvSpPr>
            <p:nvPr userDrawn="1"/>
          </p:nvSpPr>
          <p:spPr bwMode="black">
            <a:xfrm>
              <a:off x="984728" y="6290558"/>
              <a:ext cx="914400" cy="344656"/>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GB" noProof="0" dirty="0" smtClean="0"/>
              <a:t>Click to add the presentation’s main title</a:t>
            </a:r>
            <a:endParaRPr lang="en-GB"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2" name="Group 19"/>
          <p:cNvGrpSpPr/>
          <p:nvPr/>
        </p:nvGrpSpPr>
        <p:grpSpPr>
          <a:xfrm>
            <a:off x="984728" y="0"/>
            <a:ext cx="8159272" cy="6635214"/>
            <a:chOff x="984728" y="0"/>
            <a:chExt cx="8159272" cy="6635214"/>
          </a:xfrm>
        </p:grpSpPr>
        <p:sp>
          <p:nvSpPr>
            <p:cNvPr id="21" name="Rectangle 158"/>
            <p:cNvSpPr>
              <a:spLocks noChangeArrowheads="1"/>
            </p:cNvSpPr>
            <p:nvPr userDrawn="1"/>
          </p:nvSpPr>
          <p:spPr bwMode="gray">
            <a:xfrm>
              <a:off x="1752600" y="685800"/>
              <a:ext cx="5638800" cy="2209800"/>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22" name="Rectangle 159"/>
            <p:cNvSpPr>
              <a:spLocks noChangeArrowheads="1"/>
            </p:cNvSpPr>
            <p:nvPr userDrawn="1"/>
          </p:nvSpPr>
          <p:spPr bwMode="gray">
            <a:xfrm>
              <a:off x="8077200" y="2895600"/>
              <a:ext cx="619125" cy="3276600"/>
            </a:xfrm>
            <a:prstGeom prst="rect">
              <a:avLst/>
            </a:prstGeom>
            <a:solidFill>
              <a:srgbClr val="E88C14"/>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23" name="Rectangle 153"/>
            <p:cNvSpPr>
              <a:spLocks noChangeArrowheads="1"/>
            </p:cNvSpPr>
            <p:nvPr/>
          </p:nvSpPr>
          <p:spPr bwMode="gray">
            <a:xfrm>
              <a:off x="8686800" y="2895600"/>
              <a:ext cx="457200" cy="3276600"/>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2" name="Rectangle 156"/>
            <p:cNvSpPr>
              <a:spLocks noChangeArrowheads="1"/>
            </p:cNvSpPr>
            <p:nvPr userDrawn="1"/>
          </p:nvSpPr>
          <p:spPr bwMode="gray">
            <a:xfrm>
              <a:off x="1752600" y="0"/>
              <a:ext cx="5638800" cy="685800"/>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5" name="Rectangle 160"/>
            <p:cNvSpPr>
              <a:spLocks noChangeArrowheads="1"/>
            </p:cNvSpPr>
            <p:nvPr userDrawn="1"/>
          </p:nvSpPr>
          <p:spPr bwMode="gray">
            <a:xfrm>
              <a:off x="7391400" y="2895600"/>
              <a:ext cx="685800" cy="3276600"/>
            </a:xfrm>
            <a:prstGeom prst="rect">
              <a:avLst/>
            </a:prstGeom>
            <a:solidFill>
              <a:srgbClr val="D1390D"/>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36" name="Rectangle 35"/>
            <p:cNvSpPr/>
            <p:nvPr userDrawn="1"/>
          </p:nvSpPr>
          <p:spPr bwMode="gray">
            <a:xfrm>
              <a:off x="1752600" y="2895600"/>
              <a:ext cx="5638800" cy="3276599"/>
            </a:xfrm>
            <a:prstGeom prst="rect">
              <a:avLst/>
            </a:prstGeom>
            <a:solidFill>
              <a:srgbClr val="C22303"/>
            </a:solidFill>
            <a:ln w="0">
              <a:noFill/>
              <a:prstDash val="solid"/>
              <a:round/>
              <a:headEnd/>
              <a:tailEnd/>
            </a:ln>
          </p:spPr>
          <p:txBody>
            <a:bodyPr vert="horz" wrap="square" lIns="0" tIns="0" rIns="0" bIns="0" numCol="1" anchor="t" anchorCtr="0" compatLnSpc="1">
              <a:prstTxWarp prst="textNoShape">
                <a:avLst/>
              </a:prstTxWarp>
            </a:bodyPr>
            <a:lstStyle/>
            <a:p>
              <a:pPr marL="0" algn="l" defTabSz="914400" rtl="0" eaLnBrk="1" latinLnBrk="0" hangingPunct="1"/>
              <a:endParaRPr lang="en-GB" sz="1800" kern="1200" noProof="0">
                <a:solidFill>
                  <a:schemeClr val="tx1"/>
                </a:solidFill>
                <a:latin typeface="+mn-lt"/>
                <a:ea typeface="+mn-ea"/>
                <a:cs typeface="+mn-cs"/>
              </a:endParaRPr>
            </a:p>
          </p:txBody>
        </p:sp>
        <p:sp>
          <p:nvSpPr>
            <p:cNvPr id="37" name="Rectangle 155"/>
            <p:cNvSpPr>
              <a:spLocks noChangeArrowheads="1"/>
            </p:cNvSpPr>
            <p:nvPr userDrawn="1"/>
          </p:nvSpPr>
          <p:spPr bwMode="gray">
            <a:xfrm>
              <a:off x="7391402" y="685800"/>
              <a:ext cx="685798" cy="2209800"/>
            </a:xfrm>
            <a:prstGeom prst="rect">
              <a:avLst/>
            </a:prstGeom>
            <a:solidFill>
              <a:srgbClr val="E669A2"/>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41" name="Freeform 7"/>
            <p:cNvSpPr>
              <a:spLocks noEditPoints="1"/>
            </p:cNvSpPr>
            <p:nvPr userDrawn="1"/>
          </p:nvSpPr>
          <p:spPr bwMode="black">
            <a:xfrm>
              <a:off x="984728" y="6290558"/>
              <a:ext cx="914400" cy="344656"/>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US" noProof="0" smtClean="0"/>
              <a:t>Click icon to add picture</a:t>
            </a:r>
            <a:endParaRPr lang="en-GB"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smtClean="0"/>
              <a:t>Click to add the presentation’s main title</a:t>
            </a:r>
            <a:endParaRPr lang="en-GB" noProof="0"/>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
        <p:nvSpPr>
          <p:cNvPr id="50" name="Freeform 7"/>
          <p:cNvSpPr>
            <a:spLocks noEditPoints="1"/>
          </p:cNvSpPr>
          <p:nvPr/>
        </p:nvSpPr>
        <p:spPr bwMode="black">
          <a:xfrm>
            <a:off x="984728" y="6290558"/>
            <a:ext cx="914400" cy="344656"/>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24" name="Rectangle 37"/>
          <p:cNvSpPr>
            <a:spLocks noChangeArrowheads="1"/>
          </p:cNvSpPr>
          <p:nvPr/>
        </p:nvSpPr>
        <p:spPr bwMode="black">
          <a:xfrm>
            <a:off x="1524000" y="6172200"/>
            <a:ext cx="228600" cy="45719"/>
          </a:xfrm>
          <a:prstGeom prst="rect">
            <a:avLst/>
          </a:prstGeom>
          <a:solidFill>
            <a:srgbClr val="A10000"/>
          </a:solidFill>
          <a:ln w="0">
            <a:solidFill>
              <a:srgbClr val="A1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 name="Group 25"/>
          <p:cNvGrpSpPr/>
          <p:nvPr/>
        </p:nvGrpSpPr>
        <p:grpSpPr>
          <a:xfrm>
            <a:off x="984728" y="0"/>
            <a:ext cx="8159272" cy="6635214"/>
            <a:chOff x="984728" y="0"/>
            <a:chExt cx="8159272" cy="6635214"/>
          </a:xfrm>
        </p:grpSpPr>
        <p:sp>
          <p:nvSpPr>
            <p:cNvPr id="27" name="Rectangle 158"/>
            <p:cNvSpPr>
              <a:spLocks noChangeArrowheads="1"/>
            </p:cNvSpPr>
            <p:nvPr userDrawn="1"/>
          </p:nvSpPr>
          <p:spPr bwMode="gray">
            <a:xfrm>
              <a:off x="1752600" y="685800"/>
              <a:ext cx="5638800" cy="2209800"/>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28" name="Rectangle 159"/>
            <p:cNvSpPr>
              <a:spLocks noChangeArrowheads="1"/>
            </p:cNvSpPr>
            <p:nvPr userDrawn="1"/>
          </p:nvSpPr>
          <p:spPr bwMode="gray">
            <a:xfrm>
              <a:off x="8077200" y="2895600"/>
              <a:ext cx="619125" cy="3276600"/>
            </a:xfrm>
            <a:prstGeom prst="rect">
              <a:avLst/>
            </a:prstGeom>
            <a:solidFill>
              <a:srgbClr val="E88C14"/>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29" name="Rectangle 153"/>
            <p:cNvSpPr>
              <a:spLocks noChangeArrowheads="1"/>
            </p:cNvSpPr>
            <p:nvPr/>
          </p:nvSpPr>
          <p:spPr bwMode="gray">
            <a:xfrm>
              <a:off x="8686800" y="2895600"/>
              <a:ext cx="457200" cy="3276600"/>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0" name="Rectangle 156"/>
            <p:cNvSpPr>
              <a:spLocks noChangeArrowheads="1"/>
            </p:cNvSpPr>
            <p:nvPr userDrawn="1"/>
          </p:nvSpPr>
          <p:spPr bwMode="gray">
            <a:xfrm>
              <a:off x="1752600" y="0"/>
              <a:ext cx="5638800" cy="685800"/>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31" name="Rectangle 160"/>
            <p:cNvSpPr>
              <a:spLocks noChangeArrowheads="1"/>
            </p:cNvSpPr>
            <p:nvPr userDrawn="1"/>
          </p:nvSpPr>
          <p:spPr bwMode="gray">
            <a:xfrm>
              <a:off x="7391400" y="2895600"/>
              <a:ext cx="685800" cy="3276600"/>
            </a:xfrm>
            <a:prstGeom prst="rect">
              <a:avLst/>
            </a:prstGeom>
            <a:solidFill>
              <a:srgbClr val="D1390D"/>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32" name="Rectangle 31"/>
            <p:cNvSpPr/>
            <p:nvPr userDrawn="1"/>
          </p:nvSpPr>
          <p:spPr bwMode="gray">
            <a:xfrm>
              <a:off x="1752600" y="2895600"/>
              <a:ext cx="5638800" cy="3276599"/>
            </a:xfrm>
            <a:prstGeom prst="rect">
              <a:avLst/>
            </a:prstGeom>
            <a:solidFill>
              <a:srgbClr val="C22303"/>
            </a:solidFill>
            <a:ln w="0">
              <a:noFill/>
              <a:prstDash val="solid"/>
              <a:round/>
              <a:headEnd/>
              <a:tailEnd/>
            </a:ln>
          </p:spPr>
          <p:txBody>
            <a:bodyPr vert="horz" wrap="square" lIns="0" tIns="0" rIns="0" bIns="0" numCol="1" anchor="t" anchorCtr="0" compatLnSpc="1">
              <a:prstTxWarp prst="textNoShape">
                <a:avLst/>
              </a:prstTxWarp>
            </a:bodyPr>
            <a:lstStyle/>
            <a:p>
              <a:pPr marL="0" algn="l" defTabSz="914400" rtl="0" eaLnBrk="1" latinLnBrk="0" hangingPunct="1"/>
              <a:endParaRPr lang="en-GB" sz="1800" kern="1200" noProof="0">
                <a:solidFill>
                  <a:schemeClr val="tx1"/>
                </a:solidFill>
                <a:latin typeface="+mn-lt"/>
                <a:ea typeface="+mn-ea"/>
                <a:cs typeface="+mn-cs"/>
              </a:endParaRPr>
            </a:p>
          </p:txBody>
        </p:sp>
        <p:sp>
          <p:nvSpPr>
            <p:cNvPr id="33" name="Rectangle 155"/>
            <p:cNvSpPr>
              <a:spLocks noChangeArrowheads="1"/>
            </p:cNvSpPr>
            <p:nvPr userDrawn="1"/>
          </p:nvSpPr>
          <p:spPr bwMode="gray">
            <a:xfrm>
              <a:off x="7391402" y="685800"/>
              <a:ext cx="685798" cy="2209800"/>
            </a:xfrm>
            <a:prstGeom prst="rect">
              <a:avLst/>
            </a:prstGeom>
            <a:solidFill>
              <a:srgbClr val="E669A2"/>
            </a:solidFill>
            <a:ln w="0">
              <a:noFill/>
              <a:prstDash val="solid"/>
              <a:miter lim="800000"/>
              <a:headEnd/>
              <a:tailEnd/>
            </a:ln>
          </p:spPr>
          <p:txBody>
            <a:bodyPr vert="horz" wrap="square" lIns="0" tIns="0" rIns="0" bIns="0" numCol="1" anchor="t" anchorCtr="0" compatLnSpc="1">
              <a:prstTxWarp prst="textNoShape">
                <a:avLst/>
              </a:prstTxWarp>
            </a:bodyPr>
            <a:lstStyle/>
            <a:p>
              <a:endParaRPr lang="en-GB" noProof="0"/>
            </a:p>
          </p:txBody>
        </p:sp>
        <p:sp>
          <p:nvSpPr>
            <p:cNvPr id="36" name="Freeform 7"/>
            <p:cNvSpPr>
              <a:spLocks noEditPoints="1"/>
            </p:cNvSpPr>
            <p:nvPr userDrawn="1"/>
          </p:nvSpPr>
          <p:spPr bwMode="black">
            <a:xfrm>
              <a:off x="984728" y="6290558"/>
              <a:ext cx="914400" cy="344656"/>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
        <p:nvSpPr>
          <p:cNvPr id="59" name="Freeform 7"/>
          <p:cNvSpPr>
            <a:spLocks noEditPoints="1"/>
          </p:cNvSpPr>
          <p:nvPr/>
        </p:nvSpPr>
        <p:spPr bwMode="black">
          <a:xfrm>
            <a:off x="984728" y="6290558"/>
            <a:ext cx="914400" cy="344656"/>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7" name="Picture Placeholder 76"/>
          <p:cNvSpPr>
            <a:spLocks noGrp="1"/>
          </p:cNvSpPr>
          <p:nvPr>
            <p:ph type="pic" sz="quarter" idx="13"/>
          </p:nvPr>
        </p:nvSpPr>
        <p:spPr>
          <a:xfrm>
            <a:off x="1752600" y="2895600"/>
            <a:ext cx="6324600" cy="3276600"/>
          </a:xfrm>
        </p:spPr>
        <p:txBody>
          <a:bodyPr/>
          <a:lstStyle>
            <a:lvl1pPr>
              <a:defRPr sz="1400"/>
            </a:lvl1pPr>
          </a:lstStyle>
          <a:p>
            <a:r>
              <a:rPr lang="en-US" noProof="0" smtClean="0"/>
              <a:t>Click icon to add picture</a:t>
            </a:r>
            <a:endParaRPr lang="en-GB" noProof="0"/>
          </a:p>
        </p:txBody>
      </p:sp>
      <p:sp>
        <p:nvSpPr>
          <p:cNvPr id="20" name="Rectangle 37"/>
          <p:cNvSpPr>
            <a:spLocks noChangeArrowheads="1"/>
          </p:cNvSpPr>
          <p:nvPr/>
        </p:nvSpPr>
        <p:spPr bwMode="black">
          <a:xfrm>
            <a:off x="1524000" y="6172200"/>
            <a:ext cx="228600" cy="45719"/>
          </a:xfrm>
          <a:prstGeom prst="rect">
            <a:avLst/>
          </a:prstGeom>
          <a:solidFill>
            <a:srgbClr val="A10000"/>
          </a:solidFill>
          <a:ln w="0">
            <a:solidFill>
              <a:srgbClr val="A1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6"/>
          </p:nvPr>
        </p:nvSpPr>
        <p:spPr/>
        <p:txBody>
          <a:bodyPr/>
          <a:lstStyle/>
          <a:p>
            <a:r>
              <a:rPr lang="sv-SE" smtClean="0"/>
              <a:t>2017-09-18</a:t>
            </a:r>
            <a:endParaRPr lang="sv-SE"/>
          </a:p>
        </p:txBody>
      </p:sp>
      <p:sp>
        <p:nvSpPr>
          <p:cNvPr id="4" name="Footer Placeholder 3"/>
          <p:cNvSpPr>
            <a:spLocks noGrp="1"/>
          </p:cNvSpPr>
          <p:nvPr>
            <p:ph type="ftr" sz="quarter" idx="17"/>
          </p:nvPr>
        </p:nvSpPr>
        <p:spPr/>
        <p:txBody>
          <a:bodyPr/>
          <a:lstStyle/>
          <a:p>
            <a:r>
              <a:rPr lang="sv-SE" smtClean="0"/>
              <a:t>Falkenbergs kommun</a:t>
            </a:r>
            <a:endParaRPr lang="sv-SE"/>
          </a:p>
        </p:txBody>
      </p:sp>
      <p:sp>
        <p:nvSpPr>
          <p:cNvPr id="5" name="Slide Number Placeholder 4"/>
          <p:cNvSpPr>
            <a:spLocks noGrp="1"/>
          </p:cNvSpPr>
          <p:nvPr>
            <p:ph type="sldNum" sz="quarter" idx="18"/>
          </p:nvPr>
        </p:nvSpPr>
        <p:spPr/>
        <p:txBody>
          <a:bodyPr/>
          <a:lstStyle/>
          <a:p>
            <a:fld id="{79BD86BD-A71B-4E4A-B430-AB18E57F8B08}"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grpSp>
        <p:nvGrpSpPr>
          <p:cNvPr id="2" name="Group 60"/>
          <p:cNvGrpSpPr/>
          <p:nvPr/>
        </p:nvGrpSpPr>
        <p:grpSpPr>
          <a:xfrm>
            <a:off x="984728" y="6172200"/>
            <a:ext cx="914400" cy="463014"/>
            <a:chOff x="984728" y="6172200"/>
            <a:chExt cx="914400" cy="463014"/>
          </a:xfrm>
        </p:grpSpPr>
        <p:sp>
          <p:nvSpPr>
            <p:cNvPr id="14" name="Rectangle 37"/>
            <p:cNvSpPr>
              <a:spLocks noChangeArrowheads="1"/>
            </p:cNvSpPr>
            <p:nvPr userDrawn="1"/>
          </p:nvSpPr>
          <p:spPr bwMode="black">
            <a:xfrm>
              <a:off x="1524000" y="6172200"/>
              <a:ext cx="228600" cy="45719"/>
            </a:xfrm>
            <a:prstGeom prst="rect">
              <a:avLst/>
            </a:prstGeom>
            <a:solidFill>
              <a:schemeClr val="tx2"/>
            </a:solidFill>
            <a:ln w="0">
              <a:solidFill>
                <a:schemeClr val="tx2"/>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15" name="Freeform 7"/>
            <p:cNvSpPr>
              <a:spLocks noEditPoints="1"/>
            </p:cNvSpPr>
            <p:nvPr userDrawn="1"/>
          </p:nvSpPr>
          <p:spPr bwMode="black">
            <a:xfrm>
              <a:off x="984728" y="6290558"/>
              <a:ext cx="914400" cy="344656"/>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smtClean="0"/>
              <a:t>Click to edit Master title style</a:t>
            </a:r>
            <a:endParaRPr lang="en-GB" noProof="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GB" noProof="0" smtClean="0"/>
              <a:t>Add legal and copyright disclaimers here.</a:t>
            </a:r>
            <a:endParaRPr lang="en-GB" noProof="0"/>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6"/>
          </p:nvPr>
        </p:nvSpPr>
        <p:spPr/>
        <p:txBody>
          <a:bodyPr/>
          <a:lstStyle/>
          <a:p>
            <a:r>
              <a:rPr lang="sv-SE" smtClean="0"/>
              <a:t>2017-09-18</a:t>
            </a:r>
            <a:endParaRPr lang="sv-SE"/>
          </a:p>
        </p:txBody>
      </p:sp>
      <p:sp>
        <p:nvSpPr>
          <p:cNvPr id="4" name="Footer Placeholder 3"/>
          <p:cNvSpPr>
            <a:spLocks noGrp="1"/>
          </p:cNvSpPr>
          <p:nvPr>
            <p:ph type="ftr" sz="quarter" idx="17"/>
          </p:nvPr>
        </p:nvSpPr>
        <p:spPr/>
        <p:txBody>
          <a:bodyPr/>
          <a:lstStyle/>
          <a:p>
            <a:r>
              <a:rPr lang="sv-SE" smtClean="0"/>
              <a:t>Falkenbergs kommun</a:t>
            </a:r>
            <a:endParaRPr lang="sv-SE"/>
          </a:p>
        </p:txBody>
      </p:sp>
      <p:sp>
        <p:nvSpPr>
          <p:cNvPr id="5" name="Slide Number Placeholder 4"/>
          <p:cNvSpPr>
            <a:spLocks noGrp="1"/>
          </p:cNvSpPr>
          <p:nvPr>
            <p:ph type="sldNum" sz="quarter" idx="18"/>
          </p:nvPr>
        </p:nvSpPr>
        <p:spPr/>
        <p:txBody>
          <a:bodyPr/>
          <a:lstStyle/>
          <a:p>
            <a:fld id="{19D51010-AEAD-4173-B2A4-88C2D84F8D3B}"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smtClean="0"/>
              <a:t>Click to edit Master title style</a:t>
            </a:r>
            <a:endParaRPr lang="en-GB" noProof="0"/>
          </a:p>
        </p:txBody>
      </p:sp>
      <p:sp>
        <p:nvSpPr>
          <p:cNvPr id="27" name="Content Placeholder 26"/>
          <p:cNvSpPr>
            <a:spLocks noGrp="1"/>
          </p:cNvSpPr>
          <p:nvPr>
            <p:ph sz="quarter" idx="13"/>
          </p:nvPr>
        </p:nvSpPr>
        <p:spPr>
          <a:xfrm>
            <a:off x="533400" y="1752601"/>
            <a:ext cx="25908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28" name="Content Placeholder 26"/>
          <p:cNvSpPr>
            <a:spLocks noGrp="1"/>
          </p:cNvSpPr>
          <p:nvPr>
            <p:ph sz="quarter" idx="14"/>
          </p:nvPr>
        </p:nvSpPr>
        <p:spPr>
          <a:xfrm>
            <a:off x="3276601" y="1752601"/>
            <a:ext cx="2590799"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6019800" y="1752601"/>
            <a:ext cx="25908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6"/>
          </p:nvPr>
        </p:nvSpPr>
        <p:spPr/>
        <p:txBody>
          <a:bodyPr/>
          <a:lstStyle/>
          <a:p>
            <a:r>
              <a:rPr lang="sv-SE" smtClean="0"/>
              <a:t>2017-09-18</a:t>
            </a:r>
            <a:endParaRPr lang="sv-SE"/>
          </a:p>
        </p:txBody>
      </p:sp>
      <p:sp>
        <p:nvSpPr>
          <p:cNvPr id="4" name="Footer Placeholder 3"/>
          <p:cNvSpPr>
            <a:spLocks noGrp="1"/>
          </p:cNvSpPr>
          <p:nvPr>
            <p:ph type="ftr" sz="quarter" idx="17"/>
          </p:nvPr>
        </p:nvSpPr>
        <p:spPr/>
        <p:txBody>
          <a:bodyPr/>
          <a:lstStyle/>
          <a:p>
            <a:r>
              <a:rPr lang="sv-SE" smtClean="0"/>
              <a:t>Falkenbergs kommun</a:t>
            </a:r>
            <a:endParaRPr lang="sv-SE"/>
          </a:p>
        </p:txBody>
      </p:sp>
      <p:sp>
        <p:nvSpPr>
          <p:cNvPr id="5" name="Slide Number Placeholder 4"/>
          <p:cNvSpPr>
            <a:spLocks noGrp="1"/>
          </p:cNvSpPr>
          <p:nvPr>
            <p:ph type="sldNum" sz="quarter" idx="18"/>
          </p:nvPr>
        </p:nvSpPr>
        <p:spPr/>
        <p:txBody>
          <a:bodyPr/>
          <a:lstStyle/>
          <a:p>
            <a:fld id="{CAFEC43E-6C6C-4B3F-8EE6-EBC6F5FE3979}"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3352800"/>
            <a:ext cx="3962400"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199" y="3352800"/>
            <a:ext cx="3962401"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7"/>
          </p:nvPr>
        </p:nvSpPr>
        <p:spPr/>
        <p:txBody>
          <a:bodyPr/>
          <a:lstStyle/>
          <a:p>
            <a:r>
              <a:rPr lang="sv-SE" smtClean="0"/>
              <a:t>2017-09-18</a:t>
            </a:r>
            <a:endParaRPr lang="sv-SE"/>
          </a:p>
        </p:txBody>
      </p:sp>
      <p:sp>
        <p:nvSpPr>
          <p:cNvPr id="4" name="Footer Placeholder 3"/>
          <p:cNvSpPr>
            <a:spLocks noGrp="1"/>
          </p:cNvSpPr>
          <p:nvPr>
            <p:ph type="ftr" sz="quarter" idx="18"/>
          </p:nvPr>
        </p:nvSpPr>
        <p:spPr/>
        <p:txBody>
          <a:bodyPr/>
          <a:lstStyle/>
          <a:p>
            <a:r>
              <a:rPr lang="sv-SE" smtClean="0"/>
              <a:t>Falkenbergs kommun</a:t>
            </a:r>
            <a:endParaRPr lang="sv-SE"/>
          </a:p>
        </p:txBody>
      </p:sp>
      <p:sp>
        <p:nvSpPr>
          <p:cNvPr id="5" name="Slide Number Placeholder 4"/>
          <p:cNvSpPr>
            <a:spLocks noGrp="1"/>
          </p:cNvSpPr>
          <p:nvPr>
            <p:ph type="sldNum" sz="quarter" idx="19"/>
          </p:nvPr>
        </p:nvSpPr>
        <p:spPr/>
        <p:txBody>
          <a:bodyPr/>
          <a:lstStyle/>
          <a:p>
            <a:fld id="{56FF0906-378E-4DFE-84C8-A516B501657C}"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7"/>
          </p:nvPr>
        </p:nvSpPr>
        <p:spPr/>
        <p:txBody>
          <a:bodyPr/>
          <a:lstStyle/>
          <a:p>
            <a:r>
              <a:rPr lang="sv-SE" smtClean="0"/>
              <a:t>2017-09-18</a:t>
            </a:r>
            <a:endParaRPr lang="sv-SE"/>
          </a:p>
        </p:txBody>
      </p:sp>
      <p:sp>
        <p:nvSpPr>
          <p:cNvPr id="4" name="Footer Placeholder 3"/>
          <p:cNvSpPr>
            <a:spLocks noGrp="1"/>
          </p:cNvSpPr>
          <p:nvPr>
            <p:ph type="ftr" sz="quarter" idx="18"/>
          </p:nvPr>
        </p:nvSpPr>
        <p:spPr/>
        <p:txBody>
          <a:bodyPr/>
          <a:lstStyle/>
          <a:p>
            <a:r>
              <a:rPr lang="sv-SE" smtClean="0"/>
              <a:t>Falkenbergs kommun</a:t>
            </a:r>
            <a:endParaRPr lang="sv-SE"/>
          </a:p>
        </p:txBody>
      </p:sp>
      <p:sp>
        <p:nvSpPr>
          <p:cNvPr id="5" name="Slide Number Placeholder 4"/>
          <p:cNvSpPr>
            <a:spLocks noGrp="1"/>
          </p:cNvSpPr>
          <p:nvPr>
            <p:ph type="sldNum" sz="quarter" idx="19"/>
          </p:nvPr>
        </p:nvSpPr>
        <p:spPr/>
        <p:txBody>
          <a:bodyPr/>
          <a:lstStyle/>
          <a:p>
            <a:fld id="{B468026A-DB44-4641-8CD1-B9B3C5F4FC8C}"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smtClean="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7"/>
          </p:nvPr>
        </p:nvSpPr>
        <p:spPr/>
        <p:txBody>
          <a:bodyPr/>
          <a:lstStyle/>
          <a:p>
            <a:r>
              <a:rPr lang="sv-SE" smtClean="0"/>
              <a:t>2017-09-18</a:t>
            </a:r>
            <a:endParaRPr lang="sv-SE"/>
          </a:p>
        </p:txBody>
      </p:sp>
      <p:sp>
        <p:nvSpPr>
          <p:cNvPr id="4" name="Footer Placeholder 3"/>
          <p:cNvSpPr>
            <a:spLocks noGrp="1"/>
          </p:cNvSpPr>
          <p:nvPr>
            <p:ph type="ftr" sz="quarter" idx="18"/>
          </p:nvPr>
        </p:nvSpPr>
        <p:spPr/>
        <p:txBody>
          <a:bodyPr/>
          <a:lstStyle/>
          <a:p>
            <a:r>
              <a:rPr lang="sv-SE" smtClean="0"/>
              <a:t>Falkenbergs kommun</a:t>
            </a:r>
            <a:endParaRPr lang="sv-SE"/>
          </a:p>
        </p:txBody>
      </p:sp>
      <p:sp>
        <p:nvSpPr>
          <p:cNvPr id="5" name="Slide Number Placeholder 4"/>
          <p:cNvSpPr>
            <a:spLocks noGrp="1"/>
          </p:cNvSpPr>
          <p:nvPr>
            <p:ph type="sldNum" sz="quarter" idx="19"/>
          </p:nvPr>
        </p:nvSpPr>
        <p:spPr/>
        <p:txBody>
          <a:bodyPr/>
          <a:lstStyle/>
          <a:p>
            <a:fld id="{42C700A2-036B-4C3A-9D55-3BCD71C1A1C4}"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7"/>
          </p:nvPr>
        </p:nvSpPr>
        <p:spPr/>
        <p:txBody>
          <a:bodyPr/>
          <a:lstStyle/>
          <a:p>
            <a:r>
              <a:rPr lang="sv-SE" smtClean="0"/>
              <a:t>2017-09-18</a:t>
            </a:r>
            <a:endParaRPr lang="sv-SE"/>
          </a:p>
        </p:txBody>
      </p:sp>
      <p:sp>
        <p:nvSpPr>
          <p:cNvPr id="4" name="Footer Placeholder 3"/>
          <p:cNvSpPr>
            <a:spLocks noGrp="1"/>
          </p:cNvSpPr>
          <p:nvPr>
            <p:ph type="ftr" sz="quarter" idx="18"/>
          </p:nvPr>
        </p:nvSpPr>
        <p:spPr/>
        <p:txBody>
          <a:bodyPr/>
          <a:lstStyle/>
          <a:p>
            <a:r>
              <a:rPr lang="sv-SE" smtClean="0"/>
              <a:t>Falkenbergs kommun</a:t>
            </a:r>
            <a:endParaRPr lang="sv-SE"/>
          </a:p>
        </p:txBody>
      </p:sp>
      <p:sp>
        <p:nvSpPr>
          <p:cNvPr id="5" name="Slide Number Placeholder 4"/>
          <p:cNvSpPr>
            <a:spLocks noGrp="1"/>
          </p:cNvSpPr>
          <p:nvPr>
            <p:ph type="sldNum" sz="quarter" idx="19"/>
          </p:nvPr>
        </p:nvSpPr>
        <p:spPr/>
        <p:txBody>
          <a:bodyPr/>
          <a:lstStyle/>
          <a:p>
            <a:fld id="{B7E231FB-08A9-4068-A7EC-44AB229456E4}"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r>
              <a:rPr lang="sv-SE" smtClean="0"/>
              <a:t>2017-09-18</a:t>
            </a:r>
            <a:endParaRPr lang="sv-SE"/>
          </a:p>
        </p:txBody>
      </p:sp>
      <p:sp>
        <p:nvSpPr>
          <p:cNvPr id="4" name="Footer Placeholder 3"/>
          <p:cNvSpPr>
            <a:spLocks noGrp="1"/>
          </p:cNvSpPr>
          <p:nvPr>
            <p:ph type="ftr" sz="quarter" idx="11"/>
          </p:nvPr>
        </p:nvSpPr>
        <p:spPr/>
        <p:txBody>
          <a:bodyPr/>
          <a:lstStyle/>
          <a:p>
            <a:r>
              <a:rPr lang="sv-SE" smtClean="0"/>
              <a:t>Falkenbergs kommun</a:t>
            </a:r>
            <a:endParaRPr lang="sv-SE"/>
          </a:p>
        </p:txBody>
      </p:sp>
      <p:sp>
        <p:nvSpPr>
          <p:cNvPr id="5" name="Slide Number Placeholder 4"/>
          <p:cNvSpPr>
            <a:spLocks noGrp="1"/>
          </p:cNvSpPr>
          <p:nvPr>
            <p:ph type="sldNum" sz="quarter" idx="12"/>
          </p:nvPr>
        </p:nvSpPr>
        <p:spPr/>
        <p:txBody>
          <a:bodyPr/>
          <a:lstStyle/>
          <a:p>
            <a:fld id="{6DCA9580-543D-40FC-89DA-8CCDCAFB9588}" type="slidenum">
              <a:rPr lang="sv-SE" smtClean="0"/>
              <a:pPr/>
              <a:t>‹#›</a:t>
            </a:fld>
            <a:endParaRPr lang="sv-SE"/>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r>
              <a:rPr kumimoji="0" lang="sv-SE" sz="1000" b="0" i="0" u="none" baseline="0" smtClean="0">
                <a:latin typeface="Arial" panose="020B0604020202020204" pitchFamily="34" charset="0"/>
              </a:rPr>
              <a:t>PwC</a:t>
            </a:r>
            <a:endParaRPr kumimoji="0" lang="sv-SE" sz="1000" b="0" i="0" u="none" baseline="0" dirty="0" err="1" smtClean="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GB" noProof="0" smtClean="0"/>
              <a:t>Click to edit</a:t>
            </a:r>
            <a:br>
              <a:rPr lang="en-GB" noProof="0" smtClean="0"/>
            </a:br>
            <a:r>
              <a:rPr lang="en-GB" noProof="0" smtClean="0"/>
              <a:t>Master title style</a:t>
            </a:r>
            <a:endParaRPr lang="en-GB" noProof="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8"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smtClean="0"/>
              <a:t>Falkenbergs kommun</a:t>
            </a:r>
            <a:endParaRPr lang="en-GB"/>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sv-SE" smtClean="0"/>
              <a:t>2017-09-18</a:t>
            </a:r>
            <a:endParaRPr lang="en-GB" dirty="0"/>
          </a:p>
        </p:txBody>
      </p: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4B7D5837-314D-4E14-B240-4A61B96ACE2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Lst>
  <p:hf hd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1" y="838200"/>
            <a:ext cx="5486399" cy="718593"/>
          </a:xfrm>
        </p:spPr>
        <p:txBody>
          <a:bodyPr/>
          <a:lstStyle/>
          <a:p>
            <a:r>
              <a:rPr lang="en-GB" dirty="0" err="1" smtClean="0"/>
              <a:t>Falkenbergs</a:t>
            </a:r>
            <a:r>
              <a:rPr lang="en-GB" dirty="0" smtClean="0"/>
              <a:t> </a:t>
            </a:r>
            <a:r>
              <a:rPr lang="en-GB" dirty="0" err="1" smtClean="0"/>
              <a:t>kommun</a:t>
            </a:r>
            <a:endParaRPr lang="en-GB" dirty="0"/>
          </a:p>
        </p:txBody>
      </p:sp>
      <p:sp>
        <p:nvSpPr>
          <p:cNvPr id="5" name="Subtitle 4"/>
          <p:cNvSpPr>
            <a:spLocks noGrp="1"/>
          </p:cNvSpPr>
          <p:nvPr>
            <p:ph type="subTitle" idx="1"/>
          </p:nvPr>
        </p:nvSpPr>
        <p:spPr>
          <a:xfrm>
            <a:off x="1752601" y="1916831"/>
            <a:ext cx="5627711" cy="936105"/>
          </a:xfrm>
        </p:spPr>
        <p:txBody>
          <a:bodyPr/>
          <a:lstStyle/>
          <a:p>
            <a:r>
              <a:rPr lang="sv-SE" sz="2800" dirty="0" smtClean="0"/>
              <a:t>Granskning av årsredovisning 2018</a:t>
            </a:r>
            <a:endParaRPr lang="sv-SE" sz="2800" dirty="0"/>
          </a:p>
        </p:txBody>
      </p:sp>
      <p:sp>
        <p:nvSpPr>
          <p:cNvPr id="7" name="Text Placeholder 5"/>
          <p:cNvSpPr>
            <a:spLocks noGrp="1"/>
          </p:cNvSpPr>
          <p:nvPr>
            <p:ph type="body" sz="quarter" idx="10"/>
          </p:nvPr>
        </p:nvSpPr>
        <p:spPr>
          <a:xfrm>
            <a:off x="1895475" y="374904"/>
            <a:ext cx="4105656" cy="146304"/>
          </a:xfrm>
        </p:spPr>
        <p:txBody>
          <a:bodyPr/>
          <a:lstStyle/>
          <a:p>
            <a:r>
              <a:rPr lang="en-GB" dirty="0" smtClean="0"/>
              <a:t>www.pwc.com/se</a:t>
            </a:r>
            <a:endParaRPr lang="en-GB" dirty="0"/>
          </a:p>
        </p:txBody>
      </p:sp>
      <p:sp>
        <p:nvSpPr>
          <p:cNvPr id="11" name="Picture Placeholder 76"/>
          <p:cNvSpPr txBox="1">
            <a:spLocks/>
          </p:cNvSpPr>
          <p:nvPr/>
        </p:nvSpPr>
        <p:spPr>
          <a:xfrm>
            <a:off x="1804786" y="2924944"/>
            <a:ext cx="6324600" cy="3246598"/>
          </a:xfrm>
          <a:prstGeom prst="rect">
            <a:avLst/>
          </a:prstGeom>
          <a:solidFill>
            <a:srgbClr val="C00000"/>
          </a:solidFill>
          <a:ln w="19050">
            <a:solidFill>
              <a:schemeClr val="bg1"/>
            </a:solidFill>
            <a:prstDash val="dash"/>
          </a:ln>
        </p:spPr>
        <p:txBody>
          <a:bodyPr/>
          <a:lstStyle>
            <a:lvl1pPr>
              <a:defRPr sz="1400"/>
            </a:lvl1pPr>
          </a:lstStyle>
          <a:p>
            <a:pPr marL="0" marR="0" lvl="0" indent="-274320" algn="l" defTabSz="914400" rtl="0" eaLnBrk="1" fontAlgn="auto" latinLnBrk="0" hangingPunct="1">
              <a:lnSpc>
                <a:spcPct val="100000"/>
              </a:lnSpc>
              <a:spcBef>
                <a:spcPts val="0"/>
              </a:spcBef>
              <a:spcAft>
                <a:spcPts val="900"/>
              </a:spcAft>
              <a:buClr>
                <a:schemeClr val="tx1"/>
              </a:buClr>
              <a:buSzTx/>
              <a:buFontTx/>
              <a:buNone/>
              <a:tabLst/>
              <a:defRPr/>
            </a:pPr>
            <a:r>
              <a:rPr kumimoji="0" lang="en-GB" sz="1600" b="0" i="0" u="none" strike="noStrike" kern="1200" cap="none" spc="0" normalizeH="0" noProof="0" dirty="0" smtClean="0">
                <a:ln>
                  <a:noFill/>
                </a:ln>
                <a:solidFill>
                  <a:schemeClr val="bg1"/>
                </a:solidFill>
                <a:effectLst/>
                <a:uLnTx/>
                <a:uFillTx/>
                <a:latin typeface="Georgia" pitchFamily="18" charset="0"/>
              </a:rPr>
              <a:t>Inger Andersson, </a:t>
            </a:r>
            <a:r>
              <a:rPr kumimoji="0" lang="en-GB" sz="1600" b="0" i="0" u="none" strike="noStrike" kern="1200" cap="none" spc="0" normalizeH="0" noProof="0" dirty="0" err="1" smtClean="0">
                <a:ln>
                  <a:noFill/>
                </a:ln>
                <a:solidFill>
                  <a:schemeClr val="bg1"/>
                </a:solidFill>
                <a:effectLst/>
                <a:uLnTx/>
                <a:uFillTx/>
                <a:latin typeface="Georgia" pitchFamily="18" charset="0"/>
              </a:rPr>
              <a:t>certifierad</a:t>
            </a:r>
            <a:r>
              <a:rPr kumimoji="0" lang="en-GB" sz="1600" b="0" i="0" u="none" strike="noStrike" kern="1200" cap="none" spc="0" normalizeH="0" noProof="0" dirty="0" smtClean="0">
                <a:ln>
                  <a:noFill/>
                </a:ln>
                <a:solidFill>
                  <a:schemeClr val="bg1"/>
                </a:solidFill>
                <a:effectLst/>
                <a:uLnTx/>
                <a:uFillTx/>
                <a:latin typeface="Georgia" pitchFamily="18" charset="0"/>
              </a:rPr>
              <a:t> </a:t>
            </a:r>
            <a:r>
              <a:rPr kumimoji="0" lang="en-GB" sz="1600" b="0" i="0" u="none" strike="noStrike" kern="1200" cap="none" spc="0" normalizeH="0" noProof="0" dirty="0" err="1" smtClean="0">
                <a:ln>
                  <a:noFill/>
                </a:ln>
                <a:solidFill>
                  <a:schemeClr val="bg1"/>
                </a:solidFill>
                <a:effectLst/>
                <a:uLnTx/>
                <a:uFillTx/>
                <a:latin typeface="Georgia" pitchFamily="18" charset="0"/>
              </a:rPr>
              <a:t>kommunal</a:t>
            </a:r>
            <a:r>
              <a:rPr kumimoji="0" lang="en-GB" sz="1600" b="0" i="0" u="none" strike="noStrike" kern="1200" cap="none" spc="0" normalizeH="0" noProof="0" dirty="0" smtClean="0">
                <a:ln>
                  <a:noFill/>
                </a:ln>
                <a:solidFill>
                  <a:schemeClr val="bg1"/>
                </a:solidFill>
                <a:effectLst/>
                <a:uLnTx/>
                <a:uFillTx/>
                <a:latin typeface="Georgia" pitchFamily="18" charset="0"/>
              </a:rPr>
              <a:t> </a:t>
            </a:r>
            <a:r>
              <a:rPr kumimoji="0" lang="en-GB" sz="1600" b="0" i="0" u="none" strike="noStrike" kern="1200" cap="none" spc="0" normalizeH="0" noProof="0" dirty="0" err="1" smtClean="0">
                <a:ln>
                  <a:noFill/>
                </a:ln>
                <a:solidFill>
                  <a:schemeClr val="bg1"/>
                </a:solidFill>
                <a:effectLst/>
                <a:uLnTx/>
                <a:uFillTx/>
                <a:latin typeface="Georgia" pitchFamily="18" charset="0"/>
              </a:rPr>
              <a:t>revisor</a:t>
            </a:r>
            <a:endParaRPr kumimoji="0" lang="en-GB" sz="1600" b="0" i="0" u="none" strike="noStrike" kern="1200" cap="none" spc="0" normalizeH="0" noProof="0" dirty="0" smtClean="0">
              <a:ln>
                <a:noFill/>
              </a:ln>
              <a:solidFill>
                <a:schemeClr val="bg1"/>
              </a:solidFill>
              <a:effectLst/>
              <a:uLnTx/>
              <a:uFillTx/>
              <a:latin typeface="Georgia" pitchFamily="18" charset="0"/>
            </a:endParaRPr>
          </a:p>
          <a:p>
            <a:pPr marL="0" marR="0" lvl="0" indent="-274320" algn="l" defTabSz="914400" rtl="0" eaLnBrk="1" fontAlgn="auto" latinLnBrk="0" hangingPunct="1">
              <a:lnSpc>
                <a:spcPct val="100000"/>
              </a:lnSpc>
              <a:spcBef>
                <a:spcPts val="0"/>
              </a:spcBef>
              <a:spcAft>
                <a:spcPts val="900"/>
              </a:spcAft>
              <a:buClr>
                <a:schemeClr val="tx1"/>
              </a:buClr>
              <a:buSzTx/>
              <a:buFontTx/>
              <a:buNone/>
              <a:tabLst/>
              <a:defRPr/>
            </a:pPr>
            <a:r>
              <a:rPr kumimoji="0" lang="en-GB" sz="1600" b="0" i="0" u="none" strike="noStrike" kern="1200" cap="none" spc="0" normalizeH="0" noProof="0" dirty="0" err="1" smtClean="0">
                <a:ln>
                  <a:noFill/>
                </a:ln>
                <a:solidFill>
                  <a:schemeClr val="bg1"/>
                </a:solidFill>
                <a:effectLst/>
                <a:uLnTx/>
                <a:uFillTx/>
                <a:latin typeface="Georgia" pitchFamily="18" charset="0"/>
              </a:rPr>
              <a:t>Malin</a:t>
            </a:r>
            <a:r>
              <a:rPr kumimoji="0" lang="en-GB" sz="1600" b="0" i="0" u="none" strike="noStrike" kern="1200" cap="none" spc="0" normalizeH="0" noProof="0" dirty="0" smtClean="0">
                <a:ln>
                  <a:noFill/>
                </a:ln>
                <a:solidFill>
                  <a:schemeClr val="bg1"/>
                </a:solidFill>
                <a:effectLst/>
                <a:uLnTx/>
                <a:uFillTx/>
                <a:latin typeface="Georgia" pitchFamily="18" charset="0"/>
              </a:rPr>
              <a:t> </a:t>
            </a:r>
            <a:r>
              <a:rPr kumimoji="0" lang="en-GB" sz="1600" b="0" i="0" u="none" strike="noStrike" kern="1200" cap="none" spc="0" normalizeH="0" noProof="0" dirty="0" err="1" smtClean="0">
                <a:ln>
                  <a:noFill/>
                </a:ln>
                <a:solidFill>
                  <a:schemeClr val="bg1"/>
                </a:solidFill>
                <a:effectLst/>
                <a:uLnTx/>
                <a:uFillTx/>
                <a:latin typeface="Georgia" pitchFamily="18" charset="0"/>
              </a:rPr>
              <a:t>Ringedahl</a:t>
            </a:r>
            <a:endParaRPr kumimoji="0" lang="en-GB" sz="1600" b="0" i="0" u="none" strike="noStrike" kern="1200" cap="none" spc="0" normalizeH="0" noProof="0" dirty="0" smtClean="0">
              <a:ln>
                <a:noFill/>
              </a:ln>
              <a:solidFill>
                <a:schemeClr val="bg1"/>
              </a:solidFill>
              <a:effectLst/>
              <a:uLnTx/>
              <a:uFillTx/>
              <a:latin typeface="Georgia" pitchFamily="18" charset="0"/>
            </a:endParaRPr>
          </a:p>
          <a:p>
            <a:pPr marL="0" marR="0" lvl="0" indent="-274320" algn="l" defTabSz="914400" rtl="0" eaLnBrk="1" fontAlgn="auto" latinLnBrk="0" hangingPunct="1">
              <a:lnSpc>
                <a:spcPct val="100000"/>
              </a:lnSpc>
              <a:spcBef>
                <a:spcPts val="0"/>
              </a:spcBef>
              <a:spcAft>
                <a:spcPts val="900"/>
              </a:spcAft>
              <a:buClr>
                <a:schemeClr val="tx1"/>
              </a:buClr>
              <a:buSzTx/>
              <a:buFontTx/>
              <a:buNone/>
              <a:tabLst/>
              <a:defRPr/>
            </a:pPr>
            <a:r>
              <a:rPr kumimoji="0" lang="en-GB" sz="1600" b="0" i="0" u="none" strike="noStrike" kern="1200" cap="none" spc="0" normalizeH="0" noProof="0" dirty="0" err="1" smtClean="0">
                <a:ln>
                  <a:noFill/>
                </a:ln>
                <a:solidFill>
                  <a:schemeClr val="bg1"/>
                </a:solidFill>
                <a:effectLst/>
                <a:uLnTx/>
                <a:uFillTx/>
                <a:latin typeface="Georgia" pitchFamily="18" charset="0"/>
              </a:rPr>
              <a:t>Rebecka</a:t>
            </a:r>
            <a:r>
              <a:rPr kumimoji="0" lang="en-GB" sz="1600" b="0" i="0" u="none" strike="noStrike" kern="1200" cap="none" spc="0" normalizeH="0" noProof="0" dirty="0" smtClean="0">
                <a:ln>
                  <a:noFill/>
                </a:ln>
                <a:solidFill>
                  <a:schemeClr val="bg1"/>
                </a:solidFill>
                <a:effectLst/>
                <a:uLnTx/>
                <a:uFillTx/>
                <a:latin typeface="Georgia" pitchFamily="18" charset="0"/>
              </a:rPr>
              <a:t> </a:t>
            </a:r>
            <a:r>
              <a:rPr kumimoji="0" lang="en-GB" sz="1600" b="0" i="0" u="none" strike="noStrike" kern="1200" cap="none" spc="0" normalizeH="0" noProof="0" dirty="0" err="1" smtClean="0">
                <a:ln>
                  <a:noFill/>
                </a:ln>
                <a:solidFill>
                  <a:schemeClr val="bg1"/>
                </a:solidFill>
                <a:effectLst/>
                <a:uLnTx/>
                <a:uFillTx/>
                <a:latin typeface="Georgia" pitchFamily="18" charset="0"/>
              </a:rPr>
              <a:t>Äremann</a:t>
            </a:r>
            <a:endParaRPr kumimoji="0" lang="en-GB" sz="1600" b="0" i="0" u="none" strike="noStrike" kern="1200" cap="none" spc="0" normalizeH="0" noProof="0" dirty="0" smtClean="0">
              <a:ln>
                <a:noFill/>
              </a:ln>
              <a:solidFill>
                <a:schemeClr val="bg1"/>
              </a:solidFill>
              <a:effectLst/>
              <a:uLnTx/>
              <a:uFillTx/>
              <a:latin typeface="Georgia" pitchFamily="18" charset="0"/>
            </a:endParaRPr>
          </a:p>
          <a:p>
            <a:pPr marL="0" marR="0" lvl="0" indent="-274320" algn="l" defTabSz="914400" rtl="0" eaLnBrk="1" fontAlgn="auto" latinLnBrk="0" hangingPunct="1">
              <a:lnSpc>
                <a:spcPct val="100000"/>
              </a:lnSpc>
              <a:spcBef>
                <a:spcPts val="0"/>
              </a:spcBef>
              <a:spcAft>
                <a:spcPts val="900"/>
              </a:spcAft>
              <a:buClr>
                <a:schemeClr val="tx1"/>
              </a:buClr>
              <a:buSzTx/>
              <a:buFontTx/>
              <a:buNone/>
              <a:tabLst/>
              <a:defRPr/>
            </a:pPr>
            <a:endParaRPr lang="en-GB" sz="1600" dirty="0">
              <a:solidFill>
                <a:schemeClr val="bg1"/>
              </a:solidFill>
              <a:latin typeface="Georgia" pitchFamily="18" charset="0"/>
            </a:endParaRPr>
          </a:p>
        </p:txBody>
      </p:sp>
      <p:pic>
        <p:nvPicPr>
          <p:cNvPr id="6" name="Picture 2" descr="C:\Users\69906\Documents\aa-kommuner\falkenberg\gransk 2015\Rev planering\kommunvapen Falkenber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1104900"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037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685800"/>
          </a:xfrm>
        </p:spPr>
        <p:txBody>
          <a:bodyPr/>
          <a:lstStyle/>
          <a:p>
            <a:r>
              <a:rPr lang="sv-SE" dirty="0" smtClean="0"/>
              <a:t>Krav på förvaltningsberättelse kapitel 4 i KRL, </a:t>
            </a:r>
            <a:r>
              <a:rPr lang="sv-SE" sz="1200" dirty="0" smtClean="0"/>
              <a:t>forts </a:t>
            </a:r>
            <a:r>
              <a:rPr lang="sv-SE" sz="1200" dirty="0" smtClean="0">
                <a:solidFill>
                  <a:srgbClr val="00B050"/>
                </a:solidFill>
              </a:rPr>
              <a:t/>
            </a:r>
            <a:br>
              <a:rPr lang="sv-SE" sz="1200" dirty="0" smtClean="0">
                <a:solidFill>
                  <a:srgbClr val="00B050"/>
                </a:solidFill>
              </a:rPr>
            </a:br>
            <a:endParaRPr lang="sv-SE" dirty="0"/>
          </a:p>
        </p:txBody>
      </p:sp>
      <p:sp>
        <p:nvSpPr>
          <p:cNvPr id="3" name="Content Placeholder 2"/>
          <p:cNvSpPr>
            <a:spLocks noGrp="1"/>
          </p:cNvSpPr>
          <p:nvPr>
            <p:ph sz="quarter" idx="15"/>
          </p:nvPr>
        </p:nvSpPr>
        <p:spPr>
          <a:xfrm>
            <a:off x="553715" y="1268760"/>
            <a:ext cx="8359080" cy="5053982"/>
          </a:xfrm>
        </p:spPr>
        <p:txBody>
          <a:bodyPr/>
          <a:lstStyle/>
          <a:p>
            <a:pPr indent="0" defTabSz="695325">
              <a:tabLst>
                <a:tab pos="450850" algn="l"/>
                <a:tab pos="722313" algn="l"/>
                <a:tab pos="1074738" algn="l"/>
                <a:tab pos="1427163" algn="l"/>
                <a:tab pos="1700213" algn="l"/>
              </a:tabLst>
            </a:pPr>
            <a:r>
              <a:rPr lang="sv-SE" sz="1800" dirty="0"/>
              <a:t>Tekniska nämnden prognostiserade ett underskott om 11,4 mnkr till delåret och det blev </a:t>
            </a:r>
            <a:r>
              <a:rPr lang="sv-SE" sz="1800" dirty="0" smtClean="0"/>
              <a:t>slutligen </a:t>
            </a:r>
            <a:r>
              <a:rPr lang="sv-SE" sz="1800" dirty="0"/>
              <a:t>minus 16,6 mnkr i bokslutet. </a:t>
            </a:r>
            <a:r>
              <a:rPr lang="sv-SE" sz="1800" dirty="0" smtClean="0"/>
              <a:t>Noterbart är att när det gäller Tekniska nämnden så gjordes, i samband med upprättande av bokslutet, en avsättning om 4,8 mnkr för kommande sanering av kvarteret </a:t>
            </a:r>
            <a:r>
              <a:rPr lang="sv-SE" sz="1800" dirty="0" err="1" smtClean="0"/>
              <a:t>Krisplen</a:t>
            </a:r>
            <a:r>
              <a:rPr lang="sv-SE" sz="1800" dirty="0" smtClean="0"/>
              <a:t>. I årsredovisningen anges att det sedan visat sig att saneringsbehovet är mindre, dock oklart hur stort. Även i bokslut 2017 gjorde Tekniska nämnden avsättningar utan tillfredsställande underlag. Då överfördes medel med det huvudsakliga skälet att åtgärderna var planerade för 2017 men skjutits upp till 2018. </a:t>
            </a:r>
          </a:p>
          <a:p>
            <a:pPr indent="0" defTabSz="695325">
              <a:tabLst>
                <a:tab pos="450850" algn="l"/>
                <a:tab pos="722313" algn="l"/>
                <a:tab pos="1074738" algn="l"/>
                <a:tab pos="1427163" algn="l"/>
                <a:tab pos="1700213" algn="l"/>
              </a:tabLst>
            </a:pPr>
            <a:r>
              <a:rPr lang="sv-SE" sz="1800" dirty="0" smtClean="0"/>
              <a:t>Vi ser allvarligt på Tekniska nämndens bristande respekt för kommunal redovisning. Budgetdisciplinen måste förbättras. </a:t>
            </a:r>
            <a:endParaRPr lang="sv-SE" sz="1800" b="1" dirty="0">
              <a:solidFill>
                <a:schemeClr val="accent6"/>
              </a:solidFill>
            </a:endParaRPr>
          </a:p>
          <a:p>
            <a:pPr indent="0" defTabSz="695325">
              <a:tabLst>
                <a:tab pos="450850" algn="l"/>
                <a:tab pos="722313" algn="l"/>
                <a:tab pos="1074738" algn="l"/>
                <a:tab pos="1427163" algn="l"/>
                <a:tab pos="1700213" algn="l"/>
              </a:tabLst>
            </a:pPr>
            <a:r>
              <a:rPr lang="sv-SE" sz="1800" b="1" dirty="0" smtClean="0">
                <a:solidFill>
                  <a:schemeClr val="accent6"/>
                </a:solidFill>
              </a:rPr>
              <a:t>Årets </a:t>
            </a:r>
            <a:r>
              <a:rPr lang="sv-SE" sz="1800" b="1" dirty="0">
                <a:solidFill>
                  <a:schemeClr val="accent6"/>
                </a:solidFill>
              </a:rPr>
              <a:t>resultat efter balanskravsjusteringar samt detta resultat med justering av förändring av resultatutjämningsreserven § 3a</a:t>
            </a:r>
          </a:p>
          <a:p>
            <a:pPr indent="0" defTabSz="695325">
              <a:tabLst>
                <a:tab pos="450850" algn="l"/>
                <a:tab pos="722313" algn="l"/>
                <a:tab pos="1074738" algn="l"/>
                <a:tab pos="1427163" algn="l"/>
                <a:tab pos="1700213" algn="l"/>
              </a:tabLst>
            </a:pPr>
            <a:r>
              <a:rPr lang="sv-SE" sz="1800" dirty="0"/>
              <a:t>Årets resultat uppgår till </a:t>
            </a:r>
            <a:r>
              <a:rPr lang="sv-SE" sz="1800" dirty="0" smtClean="0"/>
              <a:t>59,2 mnkr</a:t>
            </a:r>
            <a:r>
              <a:rPr lang="sv-SE" sz="1800" dirty="0"/>
              <a:t>, från vilket </a:t>
            </a:r>
            <a:r>
              <a:rPr lang="sv-SE" sz="1800" dirty="0" smtClean="0"/>
              <a:t>realisationsvinster om 1,3 mnkr skall exkluderas. Vid avstämning gentemot kommunallagens balanskrav är resultatet 57,9 mnkr. Det </a:t>
            </a:r>
            <a:r>
              <a:rPr lang="sv-SE" sz="1800" dirty="0"/>
              <a:t>finns inte något underskott från tidigare år att återställa</a:t>
            </a:r>
            <a:r>
              <a:rPr lang="sv-SE" sz="1800" dirty="0" smtClean="0"/>
              <a:t>. Resultatutjämningsreserven tillförs 3,2 mnkr och uppgår nu till 246,2 mnkr.</a:t>
            </a:r>
            <a:endParaRPr lang="sv-SE" sz="1800" dirty="0"/>
          </a:p>
          <a:p>
            <a:pPr indent="0" defTabSz="695325">
              <a:tabLst>
                <a:tab pos="450850" algn="l"/>
                <a:tab pos="722313" algn="l"/>
                <a:tab pos="1074738" algn="l"/>
                <a:tab pos="1427163" algn="l"/>
                <a:tab pos="1700213" algn="l"/>
              </a:tabLst>
            </a:pPr>
            <a:endParaRPr lang="sv-SE" sz="1800" dirty="0"/>
          </a:p>
          <a:p>
            <a:pPr indent="0"/>
            <a:endParaRPr lang="sv-SE" sz="1800" dirty="0" smtClean="0">
              <a:solidFill>
                <a:srgbClr val="FF0000"/>
              </a:solidFill>
            </a:endParaRPr>
          </a:p>
        </p:txBody>
      </p:sp>
      <p:sp>
        <p:nvSpPr>
          <p:cNvPr id="5" name="Platshållare för sidfot 4"/>
          <p:cNvSpPr>
            <a:spLocks noGrp="1"/>
          </p:cNvSpPr>
          <p:nvPr>
            <p:ph type="ftr" sz="quarter" idx="17"/>
          </p:nvPr>
        </p:nvSpPr>
        <p:spPr>
          <a:xfrm>
            <a:off x="530352" y="6264672"/>
            <a:ext cx="5260848" cy="150876"/>
          </a:xfrm>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10</a:t>
            </a:fld>
            <a:endParaRPr lang="sv-SE"/>
          </a:p>
        </p:txBody>
      </p:sp>
    </p:spTree>
    <p:extLst>
      <p:ext uri="{BB962C8B-B14F-4D97-AF65-F5344CB8AC3E}">
        <p14:creationId xmlns:p14="http://schemas.microsoft.com/office/powerpoint/2010/main" val="4225386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685800"/>
          </a:xfrm>
        </p:spPr>
        <p:txBody>
          <a:bodyPr/>
          <a:lstStyle/>
          <a:p>
            <a:r>
              <a:rPr lang="sv-SE" dirty="0" smtClean="0"/>
              <a:t>Krav på förvaltningsberättelse kapitel 4 i KRL, </a:t>
            </a:r>
            <a:r>
              <a:rPr lang="sv-SE" sz="1200" dirty="0" smtClean="0"/>
              <a:t>forts </a:t>
            </a:r>
            <a:r>
              <a:rPr lang="sv-SE" sz="1200" dirty="0" smtClean="0">
                <a:solidFill>
                  <a:srgbClr val="00B050"/>
                </a:solidFill>
              </a:rPr>
              <a:t/>
            </a:r>
            <a:br>
              <a:rPr lang="sv-SE" sz="1200" dirty="0" smtClean="0">
                <a:solidFill>
                  <a:srgbClr val="00B050"/>
                </a:solidFill>
              </a:rPr>
            </a:br>
            <a:endParaRPr lang="sv-SE" dirty="0"/>
          </a:p>
        </p:txBody>
      </p:sp>
      <p:sp>
        <p:nvSpPr>
          <p:cNvPr id="3" name="Content Placeholder 2"/>
          <p:cNvSpPr>
            <a:spLocks noGrp="1"/>
          </p:cNvSpPr>
          <p:nvPr>
            <p:ph sz="quarter" idx="15"/>
          </p:nvPr>
        </p:nvSpPr>
        <p:spPr>
          <a:xfrm>
            <a:off x="553715" y="1371600"/>
            <a:ext cx="8359080" cy="4951142"/>
          </a:xfrm>
        </p:spPr>
        <p:txBody>
          <a:bodyPr/>
          <a:lstStyle/>
          <a:p>
            <a:pPr indent="0" defTabSz="695325">
              <a:tabLst>
                <a:tab pos="450850" algn="l"/>
                <a:tab pos="722313" algn="l"/>
                <a:tab pos="1074738" algn="l"/>
                <a:tab pos="1427163" algn="l"/>
                <a:tab pos="1700213" algn="l"/>
              </a:tabLst>
            </a:pPr>
            <a:r>
              <a:rPr lang="sv-SE" sz="1800" b="1" dirty="0" smtClean="0">
                <a:solidFill>
                  <a:schemeClr val="accent6"/>
                </a:solidFill>
              </a:rPr>
              <a:t>Utvärdering </a:t>
            </a:r>
            <a:r>
              <a:rPr lang="sv-SE" sz="1800" b="1" dirty="0">
                <a:solidFill>
                  <a:schemeClr val="accent6"/>
                </a:solidFill>
              </a:rPr>
              <a:t>av den ekonomiska </a:t>
            </a:r>
            <a:r>
              <a:rPr lang="sv-SE" sz="1800" b="1" dirty="0" smtClean="0">
                <a:solidFill>
                  <a:schemeClr val="accent6"/>
                </a:solidFill>
              </a:rPr>
              <a:t>ställningen, </a:t>
            </a:r>
            <a:r>
              <a:rPr lang="sv-SE" sz="1800" b="1" dirty="0">
                <a:solidFill>
                  <a:schemeClr val="accent6"/>
                </a:solidFill>
              </a:rPr>
              <a:t>§ 5</a:t>
            </a:r>
          </a:p>
          <a:p>
            <a:pPr indent="0"/>
            <a:r>
              <a:rPr lang="sv-SE" sz="1800" dirty="0" smtClean="0"/>
              <a:t>Finns ett specifikt </a:t>
            </a:r>
            <a:r>
              <a:rPr lang="sv-SE" sz="1800" dirty="0"/>
              <a:t>avsnitt benämnt ”Utvärdering av den ekonomiska ställningen”. </a:t>
            </a:r>
            <a:r>
              <a:rPr lang="sv-SE" sz="1800" dirty="0" smtClean="0"/>
              <a:t>Utvärderingen </a:t>
            </a:r>
            <a:r>
              <a:rPr lang="sv-SE" sz="1800" dirty="0"/>
              <a:t>kan förbättras för att mer svara mot lagstiftarens intentioner. Upplysningar som bör framgå är ekonomin under ett längre perspektiv. De kommunala bolagen bör ingå och likaså kan jämförelser med andra kommuner göras. Kopplingen bör göras tydligare till hur framtida utmaningar </a:t>
            </a:r>
            <a:r>
              <a:rPr lang="sv-SE" sz="1800" dirty="0" smtClean="0"/>
              <a:t>kommer </a:t>
            </a:r>
            <a:r>
              <a:rPr lang="sv-SE" sz="1800" dirty="0"/>
              <a:t>att på­verka kommunens ekonomi och prioriteringar inom olika områden.</a:t>
            </a:r>
          </a:p>
          <a:p>
            <a:pPr indent="0"/>
            <a:r>
              <a:rPr lang="sv-SE" sz="1800" b="1" dirty="0" smtClean="0">
                <a:solidFill>
                  <a:schemeClr val="accent6"/>
                </a:solidFill>
              </a:rPr>
              <a:t>Upplysning </a:t>
            </a:r>
            <a:r>
              <a:rPr lang="sv-SE" sz="1800" b="1" dirty="0">
                <a:solidFill>
                  <a:schemeClr val="accent6"/>
                </a:solidFill>
              </a:rPr>
              <a:t>om </a:t>
            </a:r>
            <a:r>
              <a:rPr lang="sv-SE" sz="1800" b="1" dirty="0" smtClean="0">
                <a:solidFill>
                  <a:schemeClr val="accent6"/>
                </a:solidFill>
              </a:rPr>
              <a:t>pensionsmedel RKR 7:1</a:t>
            </a:r>
          </a:p>
          <a:p>
            <a:pPr indent="0"/>
            <a:r>
              <a:rPr lang="sv-SE" sz="1800" dirty="0" smtClean="0"/>
              <a:t>Enligt krav.</a:t>
            </a:r>
            <a:r>
              <a:rPr lang="sv-SE" sz="1800" dirty="0" smtClean="0">
                <a:solidFill>
                  <a:srgbClr val="FF0000"/>
                </a:solidFill>
              </a:rPr>
              <a:t> </a:t>
            </a:r>
            <a:endParaRPr lang="sv-SE" sz="1800" dirty="0" smtClean="0"/>
          </a:p>
          <a:p>
            <a:pPr indent="0"/>
            <a:r>
              <a:rPr lang="sv-SE" sz="1800" b="1" dirty="0" smtClean="0">
                <a:solidFill>
                  <a:schemeClr val="accent6"/>
                </a:solidFill>
              </a:rPr>
              <a:t>Gemensam </a:t>
            </a:r>
            <a:r>
              <a:rPr lang="sv-SE" sz="1800" b="1" dirty="0">
                <a:solidFill>
                  <a:schemeClr val="accent6"/>
                </a:solidFill>
              </a:rPr>
              <a:t>förvaltningsberättelse, RKR </a:t>
            </a:r>
            <a:r>
              <a:rPr lang="sv-SE" sz="1800" b="1" dirty="0" smtClean="0">
                <a:solidFill>
                  <a:schemeClr val="accent6"/>
                </a:solidFill>
              </a:rPr>
              <a:t>8:2</a:t>
            </a:r>
          </a:p>
          <a:p>
            <a:pPr indent="0"/>
            <a:r>
              <a:rPr lang="sv-SE" sz="1800" dirty="0" smtClean="0"/>
              <a:t>Det finns en kortfattad gemensam förvaltningsberättelse, men den behöver utvecklas för att vara mer i linje med rekommendationens krav. </a:t>
            </a:r>
            <a:endParaRPr lang="sv-SE" sz="1800" dirty="0"/>
          </a:p>
          <a:p>
            <a:pPr indent="0"/>
            <a:endParaRPr lang="sv-SE" sz="1800" dirty="0" smtClean="0">
              <a:solidFill>
                <a:srgbClr val="FF0000"/>
              </a:solidFill>
            </a:endParaRPr>
          </a:p>
        </p:txBody>
      </p:sp>
      <p:sp>
        <p:nvSpPr>
          <p:cNvPr id="5" name="Platshållare för sidfot 4"/>
          <p:cNvSpPr>
            <a:spLocks noGrp="1"/>
          </p:cNvSpPr>
          <p:nvPr>
            <p:ph type="ftr" sz="quarter" idx="17"/>
          </p:nvPr>
        </p:nvSpPr>
        <p:spPr>
          <a:xfrm>
            <a:off x="530352" y="6264672"/>
            <a:ext cx="5260848" cy="150876"/>
          </a:xfrm>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11</a:t>
            </a:fld>
            <a:endParaRPr lang="sv-SE"/>
          </a:p>
        </p:txBody>
      </p:sp>
    </p:spTree>
    <p:extLst>
      <p:ext uri="{BB962C8B-B14F-4D97-AF65-F5344CB8AC3E}">
        <p14:creationId xmlns:p14="http://schemas.microsoft.com/office/powerpoint/2010/main" val="853733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Krav på förvaltningsberättelse kapitel 4 i KRL, </a:t>
            </a:r>
            <a:r>
              <a:rPr lang="sv-SE" sz="1200" dirty="0"/>
              <a:t>forts</a:t>
            </a:r>
            <a:r>
              <a:rPr lang="sv-SE" dirty="0"/>
              <a:t/>
            </a:r>
            <a:br>
              <a:rPr lang="sv-SE" dirty="0"/>
            </a:br>
            <a:r>
              <a:rPr lang="sv-SE" dirty="0"/>
              <a:t/>
            </a:r>
            <a:br>
              <a:rPr lang="sv-SE" dirty="0"/>
            </a:br>
            <a:endParaRPr lang="sv-SE" dirty="0"/>
          </a:p>
        </p:txBody>
      </p:sp>
      <p:sp>
        <p:nvSpPr>
          <p:cNvPr id="3" name="Content Placeholder 2"/>
          <p:cNvSpPr>
            <a:spLocks noGrp="1"/>
          </p:cNvSpPr>
          <p:nvPr>
            <p:ph sz="quarter" idx="15"/>
          </p:nvPr>
        </p:nvSpPr>
        <p:spPr>
          <a:xfrm>
            <a:off x="533400" y="1124744"/>
            <a:ext cx="8077200" cy="5047456"/>
          </a:xfrm>
        </p:spPr>
        <p:txBody>
          <a:bodyPr/>
          <a:lstStyle/>
          <a:p>
            <a:pPr indent="0"/>
            <a:r>
              <a:rPr lang="sv-SE" sz="1800" b="1" dirty="0">
                <a:solidFill>
                  <a:schemeClr val="accent6"/>
                </a:solidFill>
              </a:rPr>
              <a:t>Utvärdering av om målen för god ekonomisk hushållning har uppnåtts och följts § 5 </a:t>
            </a:r>
            <a:r>
              <a:rPr lang="sv-SE" sz="1800" b="1" dirty="0"/>
              <a:t>ur ett </a:t>
            </a:r>
            <a:r>
              <a:rPr lang="sv-SE" sz="1800" b="1" dirty="0" smtClean="0">
                <a:solidFill>
                  <a:schemeClr val="accent6"/>
                </a:solidFill>
              </a:rPr>
              <a:t>finansiellt perspektiv </a:t>
            </a:r>
          </a:p>
          <a:p>
            <a:pPr marL="0" lvl="4" indent="0">
              <a:buNone/>
            </a:pPr>
            <a:r>
              <a:rPr lang="sv-SE" sz="1800" dirty="0" smtClean="0"/>
              <a:t>Finansiella </a:t>
            </a:r>
            <a:r>
              <a:rPr lang="sv-SE" sz="1800" dirty="0"/>
              <a:t>mål fastställda av fullmäktige i budget 2018. Budgetramar 2019 &amp; Kommunplan </a:t>
            </a:r>
            <a:r>
              <a:rPr lang="sv-SE" sz="1800" dirty="0" smtClean="0"/>
              <a:t>2020.</a:t>
            </a:r>
            <a:endParaRPr lang="sv-SE" sz="1800" dirty="0"/>
          </a:p>
          <a:p>
            <a:pPr marL="342900" indent="-342900">
              <a:buFont typeface="Arial" panose="020B0604020202020204" pitchFamily="34" charset="0"/>
              <a:buChar char="•"/>
            </a:pPr>
            <a:r>
              <a:rPr lang="sv-SE" sz="1800" dirty="0">
                <a:solidFill>
                  <a:schemeClr val="accent6"/>
                </a:solidFill>
              </a:rPr>
              <a:t>Resultatets andel av skatteintäkter och generella statsbidrag ska uppgå till 2 %. </a:t>
            </a:r>
          </a:p>
          <a:p>
            <a:r>
              <a:rPr lang="sv-SE" sz="1800" b="1" dirty="0"/>
              <a:t>Utfall: </a:t>
            </a:r>
            <a:r>
              <a:rPr lang="sv-SE" sz="1800" dirty="0"/>
              <a:t>Skatter och generella statsbidrag uppgår till 2 </a:t>
            </a:r>
            <a:r>
              <a:rPr lang="sv-SE" sz="1800" dirty="0" smtClean="0"/>
              <a:t>462,4 </a:t>
            </a:r>
            <a:r>
              <a:rPr lang="sv-SE" sz="1800" dirty="0"/>
              <a:t>mnkr. 2 % kräver ett resultat om </a:t>
            </a:r>
            <a:r>
              <a:rPr lang="sv-SE" sz="1800" dirty="0" smtClean="0"/>
              <a:t>49,2 </a:t>
            </a:r>
            <a:r>
              <a:rPr lang="sv-SE" sz="1800" dirty="0"/>
              <a:t>mnkr. Årets resultat uppgår till </a:t>
            </a:r>
            <a:r>
              <a:rPr lang="sv-SE" sz="1800" dirty="0" smtClean="0"/>
              <a:t>59,2 </a:t>
            </a:r>
            <a:r>
              <a:rPr lang="sv-SE" sz="1800" dirty="0"/>
              <a:t>mnkr, det vill säga </a:t>
            </a:r>
            <a:r>
              <a:rPr lang="sv-SE" sz="1800" dirty="0" smtClean="0"/>
              <a:t>2,4 </a:t>
            </a:r>
            <a:r>
              <a:rPr lang="sv-SE" sz="1800" dirty="0"/>
              <a:t>%.</a:t>
            </a:r>
          </a:p>
          <a:p>
            <a:r>
              <a:rPr lang="sv-SE" sz="1800" b="1" dirty="0"/>
              <a:t>Målet </a:t>
            </a:r>
            <a:r>
              <a:rPr lang="sv-SE" sz="1800" b="1" dirty="0" smtClean="0"/>
              <a:t>uppnås</a:t>
            </a:r>
          </a:p>
          <a:p>
            <a:endParaRPr lang="sv-SE" sz="1800" dirty="0"/>
          </a:p>
          <a:p>
            <a:pPr marL="342900" indent="-342900">
              <a:buFont typeface="Arial" panose="020B0604020202020204" pitchFamily="34" charset="0"/>
              <a:buChar char="•"/>
            </a:pPr>
            <a:r>
              <a:rPr lang="sv-SE" sz="1800" dirty="0" smtClean="0">
                <a:solidFill>
                  <a:schemeClr val="accent6"/>
                </a:solidFill>
              </a:rPr>
              <a:t>Soliditeten </a:t>
            </a:r>
            <a:r>
              <a:rPr lang="sv-SE" sz="1800" dirty="0">
                <a:solidFill>
                  <a:schemeClr val="accent6"/>
                </a:solidFill>
              </a:rPr>
              <a:t>ska uppgå till 30 %. </a:t>
            </a:r>
          </a:p>
          <a:p>
            <a:pPr indent="0"/>
            <a:r>
              <a:rPr lang="sv-SE" sz="1800" b="1" dirty="0"/>
              <a:t>Utfall</a:t>
            </a:r>
            <a:r>
              <a:rPr lang="sv-SE" sz="1800" dirty="0"/>
              <a:t>: Soliditeten inklusive pensionsskuld intjänad före 1998 </a:t>
            </a:r>
            <a:r>
              <a:rPr lang="sv-SE" sz="1800" dirty="0" smtClean="0"/>
              <a:t>uppgår till 32,2 </a:t>
            </a:r>
            <a:r>
              <a:rPr lang="sv-SE" sz="1800" dirty="0"/>
              <a:t>%. Förmedlade lån om </a:t>
            </a:r>
            <a:r>
              <a:rPr lang="sv-SE" sz="1800" dirty="0" smtClean="0"/>
              <a:t>drygt 1,4 </a:t>
            </a:r>
            <a:r>
              <a:rPr lang="sv-SE" sz="1800" dirty="0"/>
              <a:t>mdkr har exkluderats.</a:t>
            </a:r>
            <a:r>
              <a:rPr lang="sv-SE" sz="1800" dirty="0">
                <a:solidFill>
                  <a:srgbClr val="FF0000"/>
                </a:solidFill>
              </a:rPr>
              <a:t> </a:t>
            </a:r>
            <a:endParaRPr lang="sv-SE" sz="1800" dirty="0" smtClean="0">
              <a:solidFill>
                <a:srgbClr val="FF0000"/>
              </a:solidFill>
            </a:endParaRPr>
          </a:p>
          <a:p>
            <a:pPr indent="0"/>
            <a:r>
              <a:rPr lang="sv-SE" sz="1800" b="1" dirty="0" smtClean="0"/>
              <a:t>Målet </a:t>
            </a:r>
            <a:r>
              <a:rPr lang="sv-SE" sz="1800" b="1" dirty="0"/>
              <a:t>uppnås.</a:t>
            </a:r>
            <a:endParaRPr lang="sv-SE" sz="1800" dirty="0"/>
          </a:p>
          <a:p>
            <a:pPr indent="0"/>
            <a:endParaRPr lang="sv-SE" sz="1800" dirty="0">
              <a:solidFill>
                <a:srgbClr val="FF0000"/>
              </a:solidFill>
            </a:endParaRPr>
          </a:p>
          <a:p>
            <a:pPr indent="0"/>
            <a:endParaRPr lang="sv-SE" sz="1800" dirty="0" smtClean="0"/>
          </a:p>
          <a:p>
            <a:pPr indent="0"/>
            <a:endParaRPr lang="sv-SE" sz="1800" b="1" dirty="0">
              <a:solidFill>
                <a:srgbClr val="00B0F0"/>
              </a:solidFill>
            </a:endParaRPr>
          </a:p>
          <a:p>
            <a:pPr indent="0"/>
            <a:endParaRPr lang="sv-SE" sz="1800" dirty="0" smtClean="0"/>
          </a:p>
        </p:txBody>
      </p:sp>
      <p:sp>
        <p:nvSpPr>
          <p:cNvPr id="4" name="Platshållare för bildnummer 3"/>
          <p:cNvSpPr>
            <a:spLocks noGrp="1"/>
          </p:cNvSpPr>
          <p:nvPr>
            <p:ph type="sldNum" sz="quarter" idx="18"/>
          </p:nvPr>
        </p:nvSpPr>
        <p:spPr/>
        <p:txBody>
          <a:bodyPr/>
          <a:lstStyle/>
          <a:p>
            <a:fld id="{106D57ED-8229-42FD-AF2B-469EE6AF0E67}" type="slidenum">
              <a:rPr lang="sv-SE" smtClean="0"/>
              <a:t>12</a:t>
            </a:fld>
            <a:endParaRPr lang="sv-SE"/>
          </a:p>
        </p:txBody>
      </p:sp>
      <p:sp>
        <p:nvSpPr>
          <p:cNvPr id="6" name="Platshållare för sidfot 5"/>
          <p:cNvSpPr>
            <a:spLocks noGrp="1"/>
          </p:cNvSpPr>
          <p:nvPr>
            <p:ph type="ftr" sz="quarter" idx="17"/>
          </p:nvPr>
        </p:nvSpPr>
        <p:spPr/>
        <p:txBody>
          <a:bodyPr/>
          <a:lstStyle/>
          <a:p>
            <a:r>
              <a:rPr lang="sv-SE" smtClean="0"/>
              <a:t>Falkenbergs kommun</a:t>
            </a:r>
            <a:endParaRPr lang="sv-SE"/>
          </a:p>
        </p:txBody>
      </p:sp>
    </p:spTree>
    <p:extLst>
      <p:ext uri="{BB962C8B-B14F-4D97-AF65-F5344CB8AC3E}">
        <p14:creationId xmlns:p14="http://schemas.microsoft.com/office/powerpoint/2010/main" val="3479082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Krav på förvaltningsberättelse kapitel 4 i KRL, </a:t>
            </a:r>
            <a:r>
              <a:rPr lang="sv-SE" sz="1200" dirty="0"/>
              <a:t>forts</a:t>
            </a:r>
            <a:r>
              <a:rPr lang="sv-SE" dirty="0"/>
              <a:t/>
            </a:r>
            <a:br>
              <a:rPr lang="sv-SE" dirty="0"/>
            </a:br>
            <a:r>
              <a:rPr lang="sv-SE" dirty="0"/>
              <a:t/>
            </a:r>
            <a:br>
              <a:rPr lang="sv-SE" dirty="0"/>
            </a:br>
            <a:endParaRPr lang="sv-SE" dirty="0"/>
          </a:p>
        </p:txBody>
      </p:sp>
      <p:sp>
        <p:nvSpPr>
          <p:cNvPr id="3" name="Content Placeholder 2"/>
          <p:cNvSpPr>
            <a:spLocks noGrp="1"/>
          </p:cNvSpPr>
          <p:nvPr>
            <p:ph sz="quarter" idx="15"/>
          </p:nvPr>
        </p:nvSpPr>
        <p:spPr>
          <a:xfrm>
            <a:off x="533400" y="1340768"/>
            <a:ext cx="8077200" cy="4831432"/>
          </a:xfrm>
        </p:spPr>
        <p:txBody>
          <a:bodyPr/>
          <a:lstStyle/>
          <a:p>
            <a:r>
              <a:rPr lang="sv-SE" sz="1800" b="1" dirty="0">
                <a:solidFill>
                  <a:schemeClr val="accent6"/>
                </a:solidFill>
              </a:rPr>
              <a:t>Utvärdering av om målen för god ekonomisk hushållning har uppnåtts och följts § 5 ur ett </a:t>
            </a:r>
            <a:r>
              <a:rPr lang="sv-SE" sz="1800" b="1" dirty="0" smtClean="0">
                <a:solidFill>
                  <a:schemeClr val="accent6"/>
                </a:solidFill>
              </a:rPr>
              <a:t>verksamhetsperspektiv</a:t>
            </a:r>
            <a:endParaRPr lang="sv-SE" sz="1800" b="1" dirty="0" smtClean="0">
              <a:solidFill>
                <a:srgbClr val="FF0000"/>
              </a:solidFill>
            </a:endParaRPr>
          </a:p>
          <a:p>
            <a:r>
              <a:rPr lang="sv-SE" sz="1800" dirty="0" smtClean="0"/>
              <a:t>I </a:t>
            </a:r>
            <a:r>
              <a:rPr lang="sv-SE" sz="1800" dirty="0"/>
              <a:t>maj 2015 fattade Kommunfullmäktige beslut om ny styrmodell, vilken ska stärka kopplingen mellan fullmäktiges vision och kommunens övergripande mål. Modellen ska leda till ökad medborgarnytta och bättre </a:t>
            </a:r>
            <a:r>
              <a:rPr lang="sv-SE" sz="1800" dirty="0" smtClean="0"/>
              <a:t>resultat/</a:t>
            </a:r>
            <a:r>
              <a:rPr lang="sv-SE" sz="1800" dirty="0" err="1" smtClean="0"/>
              <a:t>målupp</a:t>
            </a:r>
            <a:r>
              <a:rPr lang="sv-SE" sz="1800" dirty="0" smtClean="0"/>
              <a:t>-fyllelse</a:t>
            </a:r>
            <a:r>
              <a:rPr lang="sv-SE" sz="1800" dirty="0"/>
              <a:t>. Fyra kommunövergripande utvecklingsmål </a:t>
            </a:r>
            <a:r>
              <a:rPr lang="sv-SE" sz="1800" dirty="0" smtClean="0"/>
              <a:t>fastställdes. I årsredovis-</a:t>
            </a:r>
            <a:r>
              <a:rPr lang="sv-SE" sz="1800" dirty="0" err="1" smtClean="0"/>
              <a:t>ningen</a:t>
            </a:r>
            <a:r>
              <a:rPr lang="sv-SE" sz="1800" dirty="0" smtClean="0"/>
              <a:t> framgår hela visionen och härefter följer en redovisning av övergripande kritiska kvalitetsfaktorer</a:t>
            </a:r>
            <a:r>
              <a:rPr lang="sv-SE" sz="1800" dirty="0"/>
              <a:t>. Den sammanfattande bedömningen är att </a:t>
            </a:r>
            <a:r>
              <a:rPr lang="sv-SE" sz="1800" dirty="0" smtClean="0"/>
              <a:t>fyra  kvalitetsfaktorer bedöms som godkända, sju som delvis godkända och för en övergripande kritisk kvalitetsfaktor görs ingen bedömning. </a:t>
            </a:r>
          </a:p>
          <a:p>
            <a:r>
              <a:rPr lang="sv-SE" sz="1800" dirty="0" smtClean="0"/>
              <a:t>Vi uppfattar att redovisningen förbättrats avsevärt och blivit tydligare och mer informativ. I flera fall anges vad som planeras att göras för att förbättra måluppfyllelsen. </a:t>
            </a:r>
          </a:p>
          <a:p>
            <a:r>
              <a:rPr lang="sv-SE" sz="1800" dirty="0" smtClean="0"/>
              <a:t>När det gäller själva utvecklingsmålen är vi dock fortfarande frågande. De fyra målen kommenteras, men någon bedömning sker inte. </a:t>
            </a:r>
            <a:endParaRPr lang="sv-SE" sz="1800" b="1" dirty="0">
              <a:solidFill>
                <a:srgbClr val="00B0F0"/>
              </a:solidFill>
            </a:endParaRPr>
          </a:p>
          <a:p>
            <a:endParaRPr lang="sv-SE" sz="1800" dirty="0" smtClean="0"/>
          </a:p>
        </p:txBody>
      </p:sp>
      <p:sp>
        <p:nvSpPr>
          <p:cNvPr id="4" name="Platshållare för bildnummer 3"/>
          <p:cNvSpPr>
            <a:spLocks noGrp="1"/>
          </p:cNvSpPr>
          <p:nvPr>
            <p:ph type="sldNum" sz="quarter" idx="18"/>
          </p:nvPr>
        </p:nvSpPr>
        <p:spPr/>
        <p:txBody>
          <a:bodyPr/>
          <a:lstStyle/>
          <a:p>
            <a:fld id="{106D57ED-8229-42FD-AF2B-469EE6AF0E67}" type="slidenum">
              <a:rPr lang="sv-SE" smtClean="0"/>
              <a:t>13</a:t>
            </a:fld>
            <a:endParaRPr lang="sv-SE"/>
          </a:p>
        </p:txBody>
      </p:sp>
      <p:sp>
        <p:nvSpPr>
          <p:cNvPr id="6" name="Platshållare för sidfot 5"/>
          <p:cNvSpPr>
            <a:spLocks noGrp="1"/>
          </p:cNvSpPr>
          <p:nvPr>
            <p:ph type="ftr" sz="quarter" idx="17"/>
          </p:nvPr>
        </p:nvSpPr>
        <p:spPr/>
        <p:txBody>
          <a:bodyPr/>
          <a:lstStyle/>
          <a:p>
            <a:r>
              <a:rPr lang="sv-SE" smtClean="0"/>
              <a:t>Falkenbergs kommun</a:t>
            </a:r>
            <a:endParaRPr lang="sv-SE"/>
          </a:p>
        </p:txBody>
      </p:sp>
    </p:spTree>
    <p:extLst>
      <p:ext uri="{BB962C8B-B14F-4D97-AF65-F5344CB8AC3E}">
        <p14:creationId xmlns:p14="http://schemas.microsoft.com/office/powerpoint/2010/main" val="1571207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Krav på förvaltningsberättelse kapitel 4 i KRL, </a:t>
            </a:r>
            <a:r>
              <a:rPr lang="sv-SE" sz="1200" dirty="0" smtClean="0"/>
              <a:t>forts</a:t>
            </a:r>
            <a:r>
              <a:rPr lang="sv-SE" dirty="0" smtClean="0"/>
              <a:t/>
            </a:r>
            <a:br>
              <a:rPr lang="sv-SE" dirty="0" smtClean="0"/>
            </a:br>
            <a:r>
              <a:rPr lang="sv-SE" sz="2000" b="0" i="0" dirty="0" smtClean="0">
                <a:latin typeface="Georgia" panose="02040502050405020303" pitchFamily="18" charset="0"/>
              </a:rPr>
              <a:t/>
            </a:r>
            <a:br>
              <a:rPr lang="sv-SE" sz="2000" b="0" i="0" dirty="0" smtClean="0">
                <a:latin typeface="Georgia" panose="02040502050405020303" pitchFamily="18" charset="0"/>
              </a:rPr>
            </a:br>
            <a:endParaRPr lang="sv-SE" dirty="0"/>
          </a:p>
        </p:txBody>
      </p:sp>
      <p:sp>
        <p:nvSpPr>
          <p:cNvPr id="3" name="Content Placeholder 2"/>
          <p:cNvSpPr>
            <a:spLocks noGrp="1"/>
          </p:cNvSpPr>
          <p:nvPr>
            <p:ph sz="quarter" idx="15"/>
          </p:nvPr>
        </p:nvSpPr>
        <p:spPr>
          <a:xfrm>
            <a:off x="533400" y="1124744"/>
            <a:ext cx="8077200" cy="5112568"/>
          </a:xfrm>
        </p:spPr>
        <p:txBody>
          <a:bodyPr/>
          <a:lstStyle/>
          <a:p>
            <a:r>
              <a:rPr lang="sv-SE" sz="1800" b="1" dirty="0">
                <a:solidFill>
                  <a:schemeClr val="accent6"/>
                </a:solidFill>
              </a:rPr>
              <a:t>Utvärdering av om målen för god ekonomisk hushållning har uppnåtts och följts § 5 </a:t>
            </a:r>
            <a:r>
              <a:rPr lang="sv-SE" sz="1800" b="1" dirty="0" smtClean="0">
                <a:solidFill>
                  <a:schemeClr val="accent6"/>
                </a:solidFill>
              </a:rPr>
              <a:t>samlad bedömning</a:t>
            </a:r>
            <a:endParaRPr lang="sv-SE" sz="1800" b="1" dirty="0">
              <a:solidFill>
                <a:srgbClr val="FF0000"/>
              </a:solidFill>
            </a:endParaRPr>
          </a:p>
          <a:p>
            <a:r>
              <a:rPr lang="sv-SE" sz="1800" dirty="0" smtClean="0"/>
              <a:t>Kommunstyrelsen ger en samlad bedömning, sidan 29</a:t>
            </a:r>
          </a:p>
          <a:p>
            <a:r>
              <a:rPr lang="sv-SE" sz="1800" dirty="0" smtClean="0"/>
              <a:t>”</a:t>
            </a:r>
            <a:r>
              <a:rPr lang="sv-SE" sz="1800" i="1" dirty="0" smtClean="0"/>
              <a:t>Uppföljning </a:t>
            </a:r>
            <a:r>
              <a:rPr lang="sv-SE" sz="1800" i="1" dirty="0"/>
              <a:t>och analys av kritiska kvalitetsfaktorer har genomförts och utfallet för de 12 kritiska kvalitetsfaktorerna visar att Falkenbergs kommun levererar en god kvalitet. Ingen av de kritiska kvalitetsfaktorerna är på en oacceptabel nivå utan samtliga bedöms som godkända eller delvis godkända. Samtidigt finns det av fullmäktige utpekade utvecklingsmål där aktiviteter pågår för att förbättra resultaten ännu </a:t>
            </a:r>
            <a:r>
              <a:rPr lang="sv-SE" sz="1800" i="1" dirty="0" smtClean="0"/>
              <a:t>mer.”</a:t>
            </a:r>
          </a:p>
          <a:p>
            <a:r>
              <a:rPr lang="sv-SE" sz="1800" i="1" dirty="0" smtClean="0"/>
              <a:t>”....Falkenbergs </a:t>
            </a:r>
            <a:r>
              <a:rPr lang="sv-SE" sz="1800" i="1" dirty="0"/>
              <a:t>kommun har en god ekonomisk hushållning med pågående utvecklingsaktiviteter för det som behöver stärkas. Det finns arbetssätt för att bibehålla god ekonomisk hushållning såväl inom verksamheten </a:t>
            </a:r>
            <a:r>
              <a:rPr lang="sv-SE" sz="1800" i="1" dirty="0" smtClean="0"/>
              <a:t>som finansiellt.”</a:t>
            </a:r>
          </a:p>
          <a:p>
            <a:r>
              <a:rPr lang="sv-SE" sz="1800" dirty="0"/>
              <a:t>Under 2019 kommer ett förändringsarbete avseende uppföljningen av ekonomin och kvaliteten att genomföras. Syftet är bland annat att förenkla och förtydliga uppföljningen mellan dessa två storheter </a:t>
            </a:r>
            <a:r>
              <a:rPr lang="sv-SE" sz="1800" dirty="0" smtClean="0"/>
              <a:t>ytterligare. Vi vill understryka behovet av detta.</a:t>
            </a:r>
            <a:endParaRPr lang="sv-SE" sz="1800" dirty="0"/>
          </a:p>
          <a:p>
            <a:endParaRPr lang="sv-SE" sz="1800" i="1" dirty="0" smtClean="0">
              <a:solidFill>
                <a:srgbClr val="FF0000"/>
              </a:solidFill>
            </a:endParaRPr>
          </a:p>
          <a:p>
            <a:endParaRPr lang="sv-SE" sz="1800" i="1" dirty="0"/>
          </a:p>
        </p:txBody>
      </p:sp>
      <p:sp>
        <p:nvSpPr>
          <p:cNvPr id="4" name="Footer Placeholder 3"/>
          <p:cNvSpPr>
            <a:spLocks noGrp="1"/>
          </p:cNvSpPr>
          <p:nvPr>
            <p:ph type="ftr" sz="quarter" idx="17"/>
          </p:nvPr>
        </p:nvSpPr>
        <p:spPr/>
        <p:txBody>
          <a:bodyPr/>
          <a:lstStyle/>
          <a:p>
            <a:r>
              <a:rPr lang="sv-SE" smtClean="0"/>
              <a:t>Falkenbergs kommun</a:t>
            </a:r>
            <a:endParaRPr lang="sv-SE"/>
          </a:p>
        </p:txBody>
      </p:sp>
      <p:sp>
        <p:nvSpPr>
          <p:cNvPr id="5" name="Slide Number Placeholder 4"/>
          <p:cNvSpPr>
            <a:spLocks noGrp="1"/>
          </p:cNvSpPr>
          <p:nvPr>
            <p:ph type="sldNum" sz="quarter" idx="18"/>
          </p:nvPr>
        </p:nvSpPr>
        <p:spPr/>
        <p:txBody>
          <a:bodyPr/>
          <a:lstStyle/>
          <a:p>
            <a:fld id="{79BD86BD-A71B-4E4A-B430-AB18E57F8B08}" type="slidenum">
              <a:rPr lang="sv-SE" smtClean="0"/>
              <a:pPr/>
              <a:t>14</a:t>
            </a:fld>
            <a:endParaRPr lang="sv-SE"/>
          </a:p>
        </p:txBody>
      </p:sp>
    </p:spTree>
    <p:extLst>
      <p:ext uri="{BB962C8B-B14F-4D97-AF65-F5344CB8AC3E}">
        <p14:creationId xmlns:p14="http://schemas.microsoft.com/office/powerpoint/2010/main" val="2667729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Nämndernas uppdrag</a:t>
            </a:r>
            <a:endParaRPr lang="sv-SE" dirty="0">
              <a:solidFill>
                <a:srgbClr val="FF0000"/>
              </a:solidFill>
            </a:endParaRPr>
          </a:p>
        </p:txBody>
      </p:sp>
      <p:sp>
        <p:nvSpPr>
          <p:cNvPr id="3" name="Platshållare för innehåll 2"/>
          <p:cNvSpPr>
            <a:spLocks noGrp="1"/>
          </p:cNvSpPr>
          <p:nvPr>
            <p:ph sz="quarter" idx="15"/>
          </p:nvPr>
        </p:nvSpPr>
        <p:spPr>
          <a:xfrm>
            <a:off x="533400" y="1447800"/>
            <a:ext cx="8077200" cy="4724400"/>
          </a:xfrm>
        </p:spPr>
        <p:txBody>
          <a:bodyPr/>
          <a:lstStyle/>
          <a:p>
            <a:r>
              <a:rPr lang="sv-SE" sz="1800" dirty="0"/>
              <a:t>Av KL </a:t>
            </a:r>
            <a:r>
              <a:rPr lang="sv-SE" sz="1800" dirty="0" smtClean="0"/>
              <a:t>6:5 </a:t>
            </a:r>
            <a:r>
              <a:rPr lang="sv-SE" sz="1800" dirty="0"/>
              <a:t>framgår att nämnderna ska redovisa till fullmäktige hur de fullgjort sina uppdrag och fullmäktige beslutar om omfattningen av redovisningen och formerna för den. </a:t>
            </a:r>
            <a:endParaRPr lang="sv-SE" sz="1800" dirty="0" smtClean="0"/>
          </a:p>
          <a:p>
            <a:r>
              <a:rPr lang="sv-SE" sz="1800" dirty="0" smtClean="0"/>
              <a:t>I avsnittet ”Kommunens verksamheter” redovisas såväl nämnderna som bolagen efter rubrikerna: Nämndens/bolagets uppgift, viktiga händelser under året, medarbetare och ekonomi. </a:t>
            </a:r>
          </a:p>
          <a:p>
            <a:r>
              <a:rPr lang="sv-SE" sz="1800" dirty="0"/>
              <a:t>Specifika uppdrag redovisas separat</a:t>
            </a:r>
            <a:r>
              <a:rPr lang="sv-SE" sz="1800" dirty="0" smtClean="0"/>
              <a:t>.</a:t>
            </a:r>
          </a:p>
          <a:p>
            <a:r>
              <a:rPr lang="sv-SE" sz="1800" dirty="0" smtClean="0"/>
              <a:t>Redovisningarna </a:t>
            </a:r>
            <a:r>
              <a:rPr lang="sv-SE" sz="1800" dirty="0"/>
              <a:t>är informativa, men </a:t>
            </a:r>
            <a:r>
              <a:rPr lang="sv-SE" sz="1800" dirty="0" smtClean="0"/>
              <a:t>kan med </a:t>
            </a:r>
            <a:r>
              <a:rPr lang="sv-SE" sz="1800" dirty="0"/>
              <a:t>fördel kan utvecklas med verksamhetsmått/nyckeltal. </a:t>
            </a:r>
            <a:r>
              <a:rPr lang="sv-SE" sz="1800" dirty="0" smtClean="0"/>
              <a:t>I nuläget är det </a:t>
            </a:r>
            <a:r>
              <a:rPr lang="sv-SE" sz="1800" dirty="0"/>
              <a:t>endast Socialnämnden </a:t>
            </a:r>
            <a:r>
              <a:rPr lang="sv-SE" sz="1800" dirty="0" smtClean="0"/>
              <a:t>och Barn- och utbildningsnämnden som redovisar nyckeltal. Vi </a:t>
            </a:r>
            <a:r>
              <a:rPr lang="sv-SE" sz="1800" dirty="0"/>
              <a:t>ifrågasätter </a:t>
            </a:r>
            <a:r>
              <a:rPr lang="sv-SE" sz="1800" dirty="0" smtClean="0"/>
              <a:t>dock värdet av dem då uppgifterna </a:t>
            </a:r>
            <a:r>
              <a:rPr lang="sv-SE" sz="1800" dirty="0"/>
              <a:t>avseende att budget och utfall är samma på alla </a:t>
            </a:r>
            <a:r>
              <a:rPr lang="sv-SE" sz="1800" dirty="0" smtClean="0"/>
              <a:t>områden. Orsak </a:t>
            </a:r>
            <a:r>
              <a:rPr lang="sv-SE" sz="1800" dirty="0"/>
              <a:t>uppges vara att endast volymavvikelse ska redovisas – detta för att ”legitimera budgetavvikelse” hänförlig till volym. </a:t>
            </a:r>
            <a:r>
              <a:rPr lang="sv-SE" sz="1800" dirty="0" smtClean="0"/>
              <a:t>Det blir dock extra märkligt när Barn- och utbildningsnämnden förklarar sitt underskott med att snitt-kostnaden per barn i förskoleverksamheten och elev i gymnasieverksamheten varit högre än budgeterat. Hur stor skillnaden är framgår inte. </a:t>
            </a:r>
          </a:p>
          <a:p>
            <a:endParaRPr lang="sv-SE" dirty="0" smtClean="0"/>
          </a:p>
        </p:txBody>
      </p:sp>
      <p:sp>
        <p:nvSpPr>
          <p:cNvPr id="5" name="Platshållare för sidfot 4"/>
          <p:cNvSpPr>
            <a:spLocks noGrp="1"/>
          </p:cNvSpPr>
          <p:nvPr>
            <p:ph type="ftr" sz="quarter" idx="17"/>
          </p:nvPr>
        </p:nvSpPr>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15</a:t>
            </a:fld>
            <a:endParaRPr lang="sv-SE"/>
          </a:p>
        </p:txBody>
      </p:sp>
    </p:spTree>
    <p:extLst>
      <p:ext uri="{BB962C8B-B14F-4D97-AF65-F5344CB8AC3E}">
        <p14:creationId xmlns:p14="http://schemas.microsoft.com/office/powerpoint/2010/main" val="30256221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Resultaträkning, kap 5 i </a:t>
            </a:r>
            <a:r>
              <a:rPr lang="sv-SE" dirty="0" smtClean="0"/>
              <a:t>KRL</a:t>
            </a:r>
            <a:endParaRPr lang="sv-SE" dirty="0">
              <a:solidFill>
                <a:srgbClr val="FF0000"/>
              </a:solidFill>
            </a:endParaRPr>
          </a:p>
        </p:txBody>
      </p:sp>
      <p:sp>
        <p:nvSpPr>
          <p:cNvPr id="3" name="Platshållare för innehåll 2"/>
          <p:cNvSpPr>
            <a:spLocks noGrp="1"/>
          </p:cNvSpPr>
          <p:nvPr>
            <p:ph sz="quarter" idx="15"/>
          </p:nvPr>
        </p:nvSpPr>
        <p:spPr>
          <a:xfrm>
            <a:off x="533400" y="1340768"/>
            <a:ext cx="8077200" cy="4831432"/>
          </a:xfrm>
        </p:spPr>
        <p:txBody>
          <a:bodyPr/>
          <a:lstStyle/>
          <a:p>
            <a:r>
              <a:rPr lang="sv-SE" sz="1800" dirty="0"/>
              <a:t>Resultaträkningens uppställning och innehåll svarar </a:t>
            </a:r>
            <a:r>
              <a:rPr lang="sv-SE" sz="1800" dirty="0" smtClean="0"/>
              <a:t>i stort mot </a:t>
            </a:r>
            <a:r>
              <a:rPr lang="sv-SE" sz="1800" dirty="0"/>
              <a:t>kraven i KRL.  </a:t>
            </a:r>
          </a:p>
          <a:p>
            <a:r>
              <a:rPr lang="sv-SE" sz="1800" dirty="0"/>
              <a:t>Årets resultat uppgår till </a:t>
            </a:r>
            <a:r>
              <a:rPr lang="sv-SE" sz="1800" dirty="0" smtClean="0"/>
              <a:t>59,2 </a:t>
            </a:r>
            <a:r>
              <a:rPr lang="sv-SE" sz="1800" dirty="0"/>
              <a:t>mnkr att jämföra med budget </a:t>
            </a:r>
            <a:r>
              <a:rPr lang="sv-SE" sz="1800" dirty="0" smtClean="0"/>
              <a:t>39,1 mnkr</a:t>
            </a:r>
            <a:r>
              <a:rPr lang="sv-SE" sz="1800" dirty="0"/>
              <a:t>. Resultatet medför en positiv avvikelse mot budget med </a:t>
            </a:r>
            <a:r>
              <a:rPr lang="sv-SE" sz="1800" dirty="0" smtClean="0"/>
              <a:t>20,1 </a:t>
            </a:r>
            <a:r>
              <a:rPr lang="sv-SE" sz="1800" dirty="0"/>
              <a:t>mnkr. </a:t>
            </a:r>
            <a:endParaRPr lang="sv-SE" sz="1800" dirty="0" smtClean="0"/>
          </a:p>
          <a:p>
            <a:r>
              <a:rPr lang="sv-SE" sz="1800" dirty="0" smtClean="0"/>
              <a:t>Noteras skall att nämnderna redovisar ett samlat underskott om 30,7 mnkr, vilket medför att övriga delar svarar för ett överskott om drygt 50 mnkr. </a:t>
            </a:r>
            <a:endParaRPr lang="sv-SE" sz="1800" dirty="0"/>
          </a:p>
          <a:p>
            <a:r>
              <a:rPr lang="sv-SE" sz="1800" dirty="0" smtClean="0"/>
              <a:t>De största enskilda </a:t>
            </a:r>
            <a:r>
              <a:rPr lang="sv-SE" sz="1800" dirty="0"/>
              <a:t>poster som påverkat utfallet </a:t>
            </a:r>
            <a:r>
              <a:rPr lang="sv-SE" sz="1800" dirty="0" smtClean="0"/>
              <a:t>positivt är: </a:t>
            </a:r>
            <a:endParaRPr lang="sv-SE" sz="1800" dirty="0"/>
          </a:p>
          <a:p>
            <a:pPr marL="11430" lvl="0" indent="-285750">
              <a:buFont typeface="Arial" panose="020B0604020202020204" pitchFamily="34" charset="0"/>
              <a:buChar char="•"/>
            </a:pPr>
            <a:r>
              <a:rPr lang="sv-SE" sz="1800" dirty="0"/>
              <a:t>Utdelning från Falkenberg Energi AB, </a:t>
            </a:r>
            <a:r>
              <a:rPr lang="sv-SE" sz="1800" dirty="0" smtClean="0"/>
              <a:t>31 </a:t>
            </a:r>
            <a:r>
              <a:rPr lang="sv-SE" sz="1800" dirty="0"/>
              <a:t>mnkr (ej budgeterat)</a:t>
            </a:r>
          </a:p>
          <a:p>
            <a:pPr marL="11430" lvl="0" indent="-285750">
              <a:buFont typeface="Arial" panose="020B0604020202020204" pitchFamily="34" charset="0"/>
              <a:buChar char="•"/>
            </a:pPr>
            <a:r>
              <a:rPr lang="sv-SE" sz="1800" dirty="0" smtClean="0"/>
              <a:t>Finansiella kostnader 18,9 </a:t>
            </a:r>
            <a:r>
              <a:rPr lang="sv-SE" sz="1800" dirty="0"/>
              <a:t>mnkr (försiktig </a:t>
            </a:r>
            <a:r>
              <a:rPr lang="sv-SE" sz="1800" dirty="0" smtClean="0"/>
              <a:t>budgetering)</a:t>
            </a:r>
            <a:endParaRPr lang="sv-SE" sz="1800" dirty="0"/>
          </a:p>
          <a:p>
            <a:pPr indent="0"/>
            <a:r>
              <a:rPr lang="sv-SE" sz="1800" dirty="0" smtClean="0"/>
              <a:t>Noterbart är att under året erhållen byggbonus om 7,5 mnkr överförts till 2019 och således inte ingår i 2018 års resultat. </a:t>
            </a:r>
          </a:p>
          <a:p>
            <a:pPr indent="0"/>
            <a:r>
              <a:rPr lang="sv-SE" sz="1800" dirty="0" smtClean="0"/>
              <a:t>I balansräkningen finns upptaget 46,4 </a:t>
            </a:r>
            <a:r>
              <a:rPr lang="sv-SE" sz="1800" dirty="0"/>
              <a:t>mnkr avseende bidrag från </a:t>
            </a:r>
            <a:r>
              <a:rPr lang="sv-SE" sz="1800" dirty="0" smtClean="0"/>
              <a:t>Migrations-verket</a:t>
            </a:r>
            <a:r>
              <a:rPr lang="sv-SE" sz="1800" dirty="0"/>
              <a:t>. 37,3 mnkr har balanserats </a:t>
            </a:r>
            <a:r>
              <a:rPr lang="sv-SE" sz="1800" dirty="0" smtClean="0"/>
              <a:t>från 2017. </a:t>
            </a:r>
            <a:r>
              <a:rPr lang="sv-SE" sz="1800" dirty="0"/>
              <a:t>Hur mycket som skulle vara resultatfört </a:t>
            </a:r>
            <a:r>
              <a:rPr lang="sv-SE" sz="1800" dirty="0" smtClean="0"/>
              <a:t>2018 </a:t>
            </a:r>
            <a:r>
              <a:rPr lang="sv-SE" sz="1800" dirty="0"/>
              <a:t>är </a:t>
            </a:r>
            <a:r>
              <a:rPr lang="sv-SE" sz="1800" dirty="0" smtClean="0"/>
              <a:t>oklart. Förfarandet strider mot god redovisningssed. </a:t>
            </a:r>
            <a:r>
              <a:rPr lang="sv-SE" sz="1800" dirty="0" smtClean="0">
                <a:solidFill>
                  <a:srgbClr val="FF0000"/>
                </a:solidFill>
              </a:rPr>
              <a:t> </a:t>
            </a:r>
            <a:endParaRPr lang="sv-SE" sz="1800" dirty="0"/>
          </a:p>
          <a:p>
            <a:endParaRPr lang="sv-SE" dirty="0"/>
          </a:p>
        </p:txBody>
      </p:sp>
      <p:sp>
        <p:nvSpPr>
          <p:cNvPr id="5" name="Platshållare för sidfot 4"/>
          <p:cNvSpPr>
            <a:spLocks noGrp="1"/>
          </p:cNvSpPr>
          <p:nvPr>
            <p:ph type="ftr" sz="quarter" idx="17"/>
          </p:nvPr>
        </p:nvSpPr>
        <p:spPr/>
        <p:txBody>
          <a:bodyPr/>
          <a:lstStyle/>
          <a:p>
            <a:r>
              <a:rPr lang="sv-SE" dirty="0"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16</a:t>
            </a:fld>
            <a:endParaRPr lang="sv-SE"/>
          </a:p>
        </p:txBody>
      </p:sp>
    </p:spTree>
    <p:extLst>
      <p:ext uri="{BB962C8B-B14F-4D97-AF65-F5344CB8AC3E}">
        <p14:creationId xmlns:p14="http://schemas.microsoft.com/office/powerpoint/2010/main" val="272789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Resultaträkning, kap 5 i </a:t>
            </a:r>
            <a:r>
              <a:rPr lang="sv-SE" dirty="0" smtClean="0"/>
              <a:t>KRL, forts</a:t>
            </a:r>
            <a:endParaRPr lang="sv-SE" dirty="0">
              <a:solidFill>
                <a:srgbClr val="FF0000"/>
              </a:solidFill>
            </a:endParaRPr>
          </a:p>
        </p:txBody>
      </p:sp>
      <p:sp>
        <p:nvSpPr>
          <p:cNvPr id="3" name="Platshållare för innehåll 2"/>
          <p:cNvSpPr>
            <a:spLocks noGrp="1"/>
          </p:cNvSpPr>
          <p:nvPr>
            <p:ph sz="quarter" idx="15"/>
          </p:nvPr>
        </p:nvSpPr>
        <p:spPr>
          <a:xfrm>
            <a:off x="533400" y="1484784"/>
            <a:ext cx="8077200" cy="4687416"/>
          </a:xfrm>
        </p:spPr>
        <p:txBody>
          <a:bodyPr/>
          <a:lstStyle/>
          <a:p>
            <a:pPr indent="0"/>
            <a:r>
              <a:rPr lang="sv-SE" sz="1800" dirty="0" smtClean="0"/>
              <a:t>Vi </a:t>
            </a:r>
            <a:r>
              <a:rPr lang="sv-SE" sz="1800" dirty="0"/>
              <a:t>noterar </a:t>
            </a:r>
            <a:r>
              <a:rPr lang="sv-SE" sz="1800" dirty="0" smtClean="0"/>
              <a:t>fortsatt felaktig hantering avseende tillfälligt </a:t>
            </a:r>
            <a:r>
              <a:rPr lang="sv-SE" sz="1800" dirty="0"/>
              <a:t>statsbidrag för mottagning av flyktingar – utbetalt december </a:t>
            </a:r>
            <a:r>
              <a:rPr lang="sv-SE" sz="1800" dirty="0" smtClean="0"/>
              <a:t>2015. Ej </a:t>
            </a:r>
            <a:r>
              <a:rPr lang="sv-SE" sz="1800" dirty="0"/>
              <a:t>ianspråktagen del skulle i sin helhet tillgodoräknats 2016 års resultat. Här sker avvikelse mot god sed då Falkenbergs kommun endast </a:t>
            </a:r>
            <a:r>
              <a:rPr lang="sv-SE" sz="1800" dirty="0" smtClean="0"/>
              <a:t>resultatförde </a:t>
            </a:r>
            <a:r>
              <a:rPr lang="sv-SE" sz="1800" dirty="0"/>
              <a:t>12,6 mnkr under 2016. </a:t>
            </a:r>
            <a:r>
              <a:rPr lang="sv-SE" sz="1800" dirty="0" smtClean="0"/>
              <a:t>Resterande del överfördes till 2017. Under 2017 utnyttjades 15,7 </a:t>
            </a:r>
            <a:r>
              <a:rPr lang="sv-SE" sz="1800" dirty="0"/>
              <a:t>mnkr </a:t>
            </a:r>
            <a:r>
              <a:rPr lang="sv-SE" sz="1800" dirty="0" smtClean="0"/>
              <a:t> och under 2018 har 9 mnkr använts och således varit resultatpåverkande. </a:t>
            </a:r>
            <a:r>
              <a:rPr lang="sv-SE" sz="1800" dirty="0"/>
              <a:t>Kvarstående del uppgår till </a:t>
            </a:r>
            <a:r>
              <a:rPr lang="sv-SE" sz="1800" dirty="0" smtClean="0"/>
              <a:t>16,9 </a:t>
            </a:r>
            <a:r>
              <a:rPr lang="sv-SE" sz="1800" dirty="0"/>
              <a:t>mnkr</a:t>
            </a:r>
            <a:r>
              <a:rPr lang="sv-SE" sz="1800" dirty="0" smtClean="0"/>
              <a:t>.</a:t>
            </a:r>
          </a:p>
          <a:p>
            <a:pPr indent="0"/>
            <a:r>
              <a:rPr lang="sv-SE" sz="1800" dirty="0" smtClean="0"/>
              <a:t>Vi </a:t>
            </a:r>
            <a:r>
              <a:rPr lang="sv-SE" sz="1800" dirty="0"/>
              <a:t>noterar även att redovisning av exploateringsredovisningen inte sker enligt god sed då nettovärde av betalningsströmmar (inkomster och utgifter) redovisas i balansräkningen. </a:t>
            </a:r>
            <a:r>
              <a:rPr lang="sv-SE" sz="1800" dirty="0" smtClean="0"/>
              <a:t>Uppgift </a:t>
            </a:r>
            <a:r>
              <a:rPr lang="sv-SE" sz="1800" dirty="0"/>
              <a:t>om resultatavvikelsen i bokslut 2018 till följd av avvikelsen från god </a:t>
            </a:r>
            <a:r>
              <a:rPr lang="sv-SE" sz="1800" dirty="0" smtClean="0"/>
              <a:t>sed framgår inte i årsredovisningen. Utredning </a:t>
            </a:r>
            <a:r>
              <a:rPr lang="sv-SE" sz="1800" dirty="0"/>
              <a:t>och korrigering av exploateringsredovisning i enlighet med god redovisningssed bör ske under 2019.</a:t>
            </a:r>
          </a:p>
          <a:p>
            <a:pPr indent="0"/>
            <a:endParaRPr lang="sv-SE" sz="1800" dirty="0"/>
          </a:p>
          <a:p>
            <a:pPr indent="0"/>
            <a:endParaRPr lang="sv-SE" sz="1800" dirty="0"/>
          </a:p>
          <a:p>
            <a:pPr indent="0"/>
            <a:endParaRPr lang="sv-SE" sz="1800" dirty="0" smtClean="0"/>
          </a:p>
          <a:p>
            <a:pPr indent="0"/>
            <a:endParaRPr lang="sv-SE" sz="1800" dirty="0"/>
          </a:p>
          <a:p>
            <a:endParaRPr lang="sv-SE" dirty="0"/>
          </a:p>
        </p:txBody>
      </p:sp>
      <p:sp>
        <p:nvSpPr>
          <p:cNvPr id="5" name="Platshållare för sidfot 4"/>
          <p:cNvSpPr>
            <a:spLocks noGrp="1"/>
          </p:cNvSpPr>
          <p:nvPr>
            <p:ph type="ftr" sz="quarter" idx="17"/>
          </p:nvPr>
        </p:nvSpPr>
        <p:spPr/>
        <p:txBody>
          <a:bodyPr/>
          <a:lstStyle/>
          <a:p>
            <a:r>
              <a:rPr lang="sv-SE" dirty="0"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17</a:t>
            </a:fld>
            <a:endParaRPr lang="sv-SE"/>
          </a:p>
        </p:txBody>
      </p:sp>
    </p:spTree>
    <p:extLst>
      <p:ext uri="{BB962C8B-B14F-4D97-AF65-F5344CB8AC3E}">
        <p14:creationId xmlns:p14="http://schemas.microsoft.com/office/powerpoint/2010/main" val="1168440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Balansräkning</a:t>
            </a:r>
            <a:r>
              <a:rPr lang="sv-SE" dirty="0"/>
              <a:t>, kap 6 i </a:t>
            </a:r>
            <a:r>
              <a:rPr lang="sv-SE" dirty="0" smtClean="0"/>
              <a:t>KRL</a:t>
            </a:r>
            <a:r>
              <a:rPr lang="sv-SE" dirty="0" smtClean="0">
                <a:solidFill>
                  <a:srgbClr val="FF0000"/>
                </a:solidFill>
              </a:rPr>
              <a:t> </a:t>
            </a:r>
            <a:endParaRPr lang="sv-SE" dirty="0">
              <a:solidFill>
                <a:srgbClr val="FF0000"/>
              </a:solidFill>
            </a:endParaRPr>
          </a:p>
        </p:txBody>
      </p:sp>
      <p:sp>
        <p:nvSpPr>
          <p:cNvPr id="3" name="Platshållare för innehåll 2"/>
          <p:cNvSpPr>
            <a:spLocks noGrp="1"/>
          </p:cNvSpPr>
          <p:nvPr>
            <p:ph sz="quarter" idx="15"/>
          </p:nvPr>
        </p:nvSpPr>
        <p:spPr>
          <a:xfrm>
            <a:off x="533400" y="1484784"/>
            <a:ext cx="8077200" cy="4687416"/>
          </a:xfrm>
        </p:spPr>
        <p:txBody>
          <a:bodyPr/>
          <a:lstStyle/>
          <a:p>
            <a:r>
              <a:rPr lang="sv-SE" sz="1800" dirty="0"/>
              <a:t>Balansräkningen uppställning och innehåll svarar </a:t>
            </a:r>
            <a:r>
              <a:rPr lang="sv-SE" sz="1800" dirty="0" smtClean="0"/>
              <a:t>i stort mot </a:t>
            </a:r>
            <a:r>
              <a:rPr lang="sv-SE" sz="1800" dirty="0"/>
              <a:t>kraven i KRL. </a:t>
            </a:r>
            <a:r>
              <a:rPr lang="sv-SE" sz="1800" dirty="0" smtClean="0"/>
              <a:t>Balansräkningen är kommenterad. </a:t>
            </a:r>
          </a:p>
          <a:p>
            <a:r>
              <a:rPr lang="sv-SE" sz="1800" dirty="0"/>
              <a:t>Som framgår under ovanstående avsnitt om resultaträkningen innehåller balansräkningen poster som skulle varit resultatförda 2018. </a:t>
            </a:r>
            <a:r>
              <a:rPr lang="sv-SE" sz="1800" dirty="0" smtClean="0"/>
              <a:t>Beträffande bidrag från Migrationsverket är beloppet oklart. </a:t>
            </a:r>
          </a:p>
          <a:p>
            <a:r>
              <a:rPr lang="sv-SE" sz="1800" dirty="0" smtClean="0"/>
              <a:t>Vi vill särskilt lyfta fram att exploateringsredovisningen </a:t>
            </a:r>
            <a:r>
              <a:rPr lang="sv-SE" sz="1800" dirty="0"/>
              <a:t>inte sker enligt god </a:t>
            </a:r>
            <a:r>
              <a:rPr lang="sv-SE" sz="1800" dirty="0" smtClean="0"/>
              <a:t>sed  </a:t>
            </a:r>
            <a:r>
              <a:rPr lang="sv-SE" sz="1800" dirty="0"/>
              <a:t>då nettovärde av betalningsströmmar (inkomster och utgifter) redovisas i </a:t>
            </a:r>
            <a:r>
              <a:rPr lang="sv-SE" sz="1800" dirty="0" smtClean="0"/>
              <a:t>balansräkningen</a:t>
            </a:r>
            <a:r>
              <a:rPr lang="sv-SE" sz="1800" smtClean="0"/>
              <a:t>. </a:t>
            </a:r>
            <a:endParaRPr lang="sv-SE" sz="1800" dirty="0" smtClean="0"/>
          </a:p>
          <a:p>
            <a:r>
              <a:rPr lang="sv-SE" sz="1800" dirty="0" smtClean="0"/>
              <a:t>I posten övriga avsättningar finns totalt upptaget 20,3 mnkr. I vad mån de uppfyller kravet på att klassificeras som avsättningar är till viss del oklart. Kravet på tilläggsupplysningar är tämligen omfattande.</a:t>
            </a:r>
            <a:endParaRPr lang="sv-SE" sz="1800" dirty="0"/>
          </a:p>
          <a:p>
            <a:endParaRPr lang="sv-SE" dirty="0">
              <a:solidFill>
                <a:srgbClr val="FF0000"/>
              </a:solidFill>
            </a:endParaRPr>
          </a:p>
          <a:p>
            <a:endParaRPr lang="sv-SE" dirty="0"/>
          </a:p>
        </p:txBody>
      </p:sp>
      <p:sp>
        <p:nvSpPr>
          <p:cNvPr id="5" name="Platshållare för sidfot 4"/>
          <p:cNvSpPr>
            <a:spLocks noGrp="1"/>
          </p:cNvSpPr>
          <p:nvPr>
            <p:ph type="ftr" sz="quarter" idx="17"/>
          </p:nvPr>
        </p:nvSpPr>
        <p:spPr/>
        <p:txBody>
          <a:bodyPr/>
          <a:lstStyle/>
          <a:p>
            <a:r>
              <a:rPr lang="sv-SE" smtClean="0"/>
              <a:t>Falkenbergs kommun</a:t>
            </a:r>
            <a:endParaRPr lang="sv-SE"/>
          </a:p>
        </p:txBody>
      </p:sp>
      <p:sp>
        <p:nvSpPr>
          <p:cNvPr id="6" name="Platshållare för bildnummer 5"/>
          <p:cNvSpPr>
            <a:spLocks noGrp="1"/>
          </p:cNvSpPr>
          <p:nvPr>
            <p:ph type="sldNum" sz="quarter" idx="18"/>
          </p:nvPr>
        </p:nvSpPr>
        <p:spPr/>
        <p:txBody>
          <a:bodyPr/>
          <a:lstStyle/>
          <a:p>
            <a:fld id="{106D57ED-8229-42FD-AF2B-469EE6AF0E67}" type="slidenum">
              <a:rPr lang="sv-SE" smtClean="0"/>
              <a:t>18</a:t>
            </a:fld>
            <a:endParaRPr lang="sv-SE"/>
          </a:p>
        </p:txBody>
      </p:sp>
    </p:spTree>
    <p:extLst>
      <p:ext uri="{BB962C8B-B14F-4D97-AF65-F5344CB8AC3E}">
        <p14:creationId xmlns:p14="http://schemas.microsoft.com/office/powerpoint/2010/main" val="67508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Kassaflödesanlys, kap 7 i KRL samt RKR </a:t>
            </a:r>
            <a:r>
              <a:rPr lang="sv-SE" dirty="0" smtClean="0"/>
              <a:t>16:2</a:t>
            </a:r>
            <a:endParaRPr lang="sv-SE" dirty="0">
              <a:solidFill>
                <a:srgbClr val="FF0000"/>
              </a:solidFill>
            </a:endParaRPr>
          </a:p>
        </p:txBody>
      </p:sp>
      <p:sp>
        <p:nvSpPr>
          <p:cNvPr id="3" name="Platshållare för innehåll 2"/>
          <p:cNvSpPr>
            <a:spLocks noGrp="1"/>
          </p:cNvSpPr>
          <p:nvPr>
            <p:ph sz="quarter" idx="15"/>
          </p:nvPr>
        </p:nvSpPr>
        <p:spPr/>
        <p:txBody>
          <a:bodyPr/>
          <a:lstStyle/>
          <a:p>
            <a:r>
              <a:rPr lang="sv-SE" sz="1800" dirty="0" smtClean="0"/>
              <a:t>Kassaflödesanalysen </a:t>
            </a:r>
            <a:r>
              <a:rPr lang="sv-SE" sz="1800" dirty="0"/>
              <a:t>är uppställd enligt gällande rekommendation. </a:t>
            </a:r>
            <a:r>
              <a:rPr lang="sv-SE" sz="1800" dirty="0" smtClean="0"/>
              <a:t>Noter saknas. Kassaflödesanalysen är dock fördelaktigt kompletterad </a:t>
            </a:r>
            <a:r>
              <a:rPr lang="sv-SE" sz="1800" dirty="0"/>
              <a:t>med </a:t>
            </a:r>
            <a:r>
              <a:rPr lang="sv-SE" sz="1800" dirty="0" smtClean="0"/>
              <a:t>kommentarer.  </a:t>
            </a:r>
          </a:p>
          <a:p>
            <a:endParaRPr lang="sv-SE" sz="1800" dirty="0"/>
          </a:p>
          <a:p>
            <a:endParaRPr lang="sv-SE" sz="1800" dirty="0">
              <a:solidFill>
                <a:srgbClr val="FF0000"/>
              </a:solidFill>
            </a:endParaRPr>
          </a:p>
          <a:p>
            <a:endParaRPr lang="sv-SE" dirty="0">
              <a:solidFill>
                <a:srgbClr val="FF0000"/>
              </a:solidFill>
            </a:endParaRPr>
          </a:p>
          <a:p>
            <a:endParaRPr lang="sv-SE" dirty="0"/>
          </a:p>
          <a:p>
            <a:endParaRPr lang="sv-SE" dirty="0"/>
          </a:p>
        </p:txBody>
      </p:sp>
      <p:sp>
        <p:nvSpPr>
          <p:cNvPr id="5" name="Platshållare för sidfot 4"/>
          <p:cNvSpPr>
            <a:spLocks noGrp="1"/>
          </p:cNvSpPr>
          <p:nvPr>
            <p:ph type="ftr" sz="quarter" idx="17"/>
          </p:nvPr>
        </p:nvSpPr>
        <p:spPr/>
        <p:txBody>
          <a:bodyPr/>
          <a:lstStyle/>
          <a:p>
            <a:r>
              <a:rPr lang="sv-SE" smtClean="0"/>
              <a:t>Falkenbergs kommun</a:t>
            </a:r>
            <a:endParaRPr lang="sv-SE"/>
          </a:p>
        </p:txBody>
      </p:sp>
      <p:sp>
        <p:nvSpPr>
          <p:cNvPr id="6" name="Platshållare för bildnummer 5"/>
          <p:cNvSpPr>
            <a:spLocks noGrp="1"/>
          </p:cNvSpPr>
          <p:nvPr>
            <p:ph type="sldNum" sz="quarter" idx="18"/>
          </p:nvPr>
        </p:nvSpPr>
        <p:spPr/>
        <p:txBody>
          <a:bodyPr/>
          <a:lstStyle/>
          <a:p>
            <a:fld id="{106D57ED-8229-42FD-AF2B-469EE6AF0E67}" type="slidenum">
              <a:rPr lang="sv-SE" smtClean="0"/>
              <a:t>19</a:t>
            </a:fld>
            <a:endParaRPr lang="sv-SE"/>
          </a:p>
        </p:txBody>
      </p:sp>
    </p:spTree>
    <p:extLst>
      <p:ext uri="{BB962C8B-B14F-4D97-AF65-F5344CB8AC3E}">
        <p14:creationId xmlns:p14="http://schemas.microsoft.com/office/powerpoint/2010/main" val="2058010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Sammanfattande bedömning</a:t>
            </a:r>
            <a:endParaRPr lang="sv-SE" dirty="0"/>
          </a:p>
        </p:txBody>
      </p:sp>
      <p:sp>
        <p:nvSpPr>
          <p:cNvPr id="3" name="Content Placeholder 2"/>
          <p:cNvSpPr>
            <a:spLocks noGrp="1"/>
          </p:cNvSpPr>
          <p:nvPr>
            <p:ph sz="quarter" idx="15"/>
          </p:nvPr>
        </p:nvSpPr>
        <p:spPr>
          <a:xfrm>
            <a:off x="519945" y="1700808"/>
            <a:ext cx="8077200" cy="4131568"/>
          </a:xfrm>
        </p:spPr>
        <p:txBody>
          <a:bodyPr/>
          <a:lstStyle/>
          <a:p>
            <a:pPr indent="0"/>
            <a:r>
              <a:rPr lang="sv-SE" sz="1800" i="1" dirty="0"/>
              <a:t>Vår samlade bedömning är </a:t>
            </a:r>
            <a:r>
              <a:rPr lang="sv-SE" sz="1800" i="1" dirty="0" smtClean="0"/>
              <a:t>att;</a:t>
            </a:r>
          </a:p>
          <a:p>
            <a:pPr marL="342900" indent="-342900">
              <a:buFont typeface="Arial" panose="020B0604020202020204" pitchFamily="34" charset="0"/>
              <a:buChar char="•"/>
            </a:pPr>
            <a:r>
              <a:rPr lang="sv-SE" sz="1800" i="1" dirty="0"/>
              <a:t>årsredovisningen i allt väsentligt lämnar upplysning om verksamhetens utfall, verksamhetens finansiering och ekonomiska </a:t>
            </a:r>
            <a:r>
              <a:rPr lang="sv-SE" sz="1800" i="1" dirty="0" smtClean="0"/>
              <a:t>ställning</a:t>
            </a:r>
            <a:endParaRPr lang="sv-SE" sz="1800" i="1" dirty="0"/>
          </a:p>
          <a:p>
            <a:pPr marL="342900" indent="-342900">
              <a:buFont typeface="Arial" panose="020B0604020202020204" pitchFamily="34" charset="0"/>
              <a:buChar char="•"/>
            </a:pPr>
            <a:r>
              <a:rPr lang="sv-SE" sz="1800" i="1" dirty="0"/>
              <a:t>årsredovisningens resultat är förenligt med de mål  fullmäktige beslutat avseende god ekonomisk hushållning i ett finansiellt </a:t>
            </a:r>
            <a:r>
              <a:rPr lang="sv-SE" sz="1800" i="1" dirty="0" smtClean="0"/>
              <a:t>perspektiv</a:t>
            </a:r>
            <a:r>
              <a:rPr lang="sv-SE" sz="1800" dirty="0" smtClean="0"/>
              <a:t> </a:t>
            </a:r>
            <a:endParaRPr lang="sv-SE" sz="1800" dirty="0"/>
          </a:p>
          <a:p>
            <a:pPr marL="342900" indent="-342900">
              <a:buFont typeface="Arial" panose="020B0604020202020204" pitchFamily="34" charset="0"/>
              <a:buChar char="•"/>
            </a:pPr>
            <a:r>
              <a:rPr lang="sv-SE" sz="1800" i="1" dirty="0"/>
              <a:t>h</a:t>
            </a:r>
            <a:r>
              <a:rPr lang="sv-SE" sz="1800" i="1" dirty="0" smtClean="0"/>
              <a:t>uruvida årsredovisningens </a:t>
            </a:r>
            <a:r>
              <a:rPr lang="sv-SE" sz="1800" i="1" dirty="0"/>
              <a:t>resultat delvis är förenligt med de mål  fullmäktige beslutat avseende god ekonomisk hushållning i ett verksamhetsperspektiv</a:t>
            </a:r>
            <a:r>
              <a:rPr lang="sv-SE" sz="1800" dirty="0"/>
              <a:t> </a:t>
            </a:r>
            <a:r>
              <a:rPr lang="sv-SE" sz="1800" i="1" dirty="0" smtClean="0"/>
              <a:t>kan vi inte bedöma</a:t>
            </a:r>
            <a:endParaRPr lang="sv-SE" sz="1800" dirty="0">
              <a:solidFill>
                <a:srgbClr val="FF0000"/>
              </a:solidFill>
            </a:endParaRPr>
          </a:p>
          <a:p>
            <a:pPr marL="342900" indent="-342900">
              <a:buFont typeface="Arial" panose="020B0604020202020204" pitchFamily="34" charset="0"/>
              <a:buChar char="•"/>
            </a:pPr>
            <a:r>
              <a:rPr lang="sv-SE" sz="1800" i="1" dirty="0"/>
              <a:t>räkenskaperna är i </a:t>
            </a:r>
            <a:r>
              <a:rPr lang="sv-SE" sz="1800" i="1" dirty="0" smtClean="0"/>
              <a:t>stort rättvisande. Kommunen bryter dock mot god redovisningssed avseende redovisning av flytkingbidrag, byggbonus och exploatering.</a:t>
            </a:r>
            <a:r>
              <a:rPr lang="sv-SE" sz="1800" dirty="0"/>
              <a:t> </a:t>
            </a:r>
            <a:r>
              <a:rPr lang="sv-SE" sz="1800" i="1" dirty="0"/>
              <a:t>Årsredovisningen är i </a:t>
            </a:r>
            <a:r>
              <a:rPr lang="sv-SE" sz="1800" i="1" dirty="0" smtClean="0"/>
              <a:t>övrigt i allt </a:t>
            </a:r>
            <a:r>
              <a:rPr lang="sv-SE" sz="1800" i="1" dirty="0"/>
              <a:t>väsentligt upprättad enligt god redovisningssed. </a:t>
            </a:r>
            <a:endParaRPr lang="sv-SE" sz="1800" i="1" dirty="0">
              <a:solidFill>
                <a:srgbClr val="FF0000"/>
              </a:solidFill>
            </a:endParaRPr>
          </a:p>
          <a:p>
            <a:pPr marL="342900" indent="-342900">
              <a:buFont typeface="Arial" panose="020B0604020202020204" pitchFamily="34" charset="0"/>
              <a:buChar char="•"/>
            </a:pPr>
            <a:endParaRPr lang="sv-SE" i="1" dirty="0">
              <a:solidFill>
                <a:srgbClr val="FF0000"/>
              </a:solidFill>
            </a:endParaRPr>
          </a:p>
          <a:p>
            <a:pPr marL="342900" indent="-342900">
              <a:buFont typeface="Arial" panose="020B0604020202020204" pitchFamily="34" charset="0"/>
              <a:buChar char="•"/>
            </a:pPr>
            <a:endParaRPr lang="sv-SE" sz="2200" dirty="0">
              <a:solidFill>
                <a:srgbClr val="FF0000"/>
              </a:solidFill>
            </a:endParaRPr>
          </a:p>
          <a:p>
            <a:endParaRPr lang="sv-SE" dirty="0">
              <a:solidFill>
                <a:srgbClr val="FF0000"/>
              </a:solidFill>
            </a:endParaRPr>
          </a:p>
        </p:txBody>
      </p:sp>
      <p:sp>
        <p:nvSpPr>
          <p:cNvPr id="5" name="Footer Placeholder 4"/>
          <p:cNvSpPr>
            <a:spLocks noGrp="1"/>
          </p:cNvSpPr>
          <p:nvPr>
            <p:ph type="ftr" sz="quarter" idx="17"/>
          </p:nvPr>
        </p:nvSpPr>
        <p:spPr/>
        <p:txBody>
          <a:bodyPr/>
          <a:lstStyle/>
          <a:p>
            <a:r>
              <a:rPr lang="sv-SE" smtClean="0"/>
              <a:t>Falkenbergs kommun</a:t>
            </a:r>
            <a:endParaRPr lang="sv-SE"/>
          </a:p>
        </p:txBody>
      </p:sp>
      <p:sp>
        <p:nvSpPr>
          <p:cNvPr id="6" name="Slide Number Placeholder 5"/>
          <p:cNvSpPr>
            <a:spLocks noGrp="1"/>
          </p:cNvSpPr>
          <p:nvPr>
            <p:ph type="sldNum" sz="quarter" idx="18"/>
          </p:nvPr>
        </p:nvSpPr>
        <p:spPr/>
        <p:txBody>
          <a:bodyPr/>
          <a:lstStyle/>
          <a:p>
            <a:fld id="{79BD86BD-A71B-4E4A-B430-AB18E57F8B08}" type="slidenum">
              <a:rPr lang="sv-SE" smtClean="0"/>
              <a:pPr/>
              <a:t>2</a:t>
            </a:fld>
            <a:endParaRPr lang="sv-SE"/>
          </a:p>
        </p:txBody>
      </p:sp>
    </p:spTree>
    <p:extLst>
      <p:ext uri="{BB962C8B-B14F-4D97-AF65-F5344CB8AC3E}">
        <p14:creationId xmlns:p14="http://schemas.microsoft.com/office/powerpoint/2010/main" val="4016563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Sammanställd redovisning, kap 8 i KRL och RKR 8:2</a:t>
            </a:r>
            <a:endParaRPr lang="sv-SE" dirty="0">
              <a:solidFill>
                <a:srgbClr val="FF0000"/>
              </a:solidFill>
            </a:endParaRPr>
          </a:p>
        </p:txBody>
      </p:sp>
      <p:sp>
        <p:nvSpPr>
          <p:cNvPr id="3" name="Platshållare för innehåll 2"/>
          <p:cNvSpPr>
            <a:spLocks noGrp="1"/>
          </p:cNvSpPr>
          <p:nvPr>
            <p:ph sz="quarter" idx="15"/>
          </p:nvPr>
        </p:nvSpPr>
        <p:spPr/>
        <p:txBody>
          <a:bodyPr/>
          <a:lstStyle/>
          <a:p>
            <a:r>
              <a:rPr lang="sv-SE" sz="1800" dirty="0"/>
              <a:t>De sammanställda räkenskaperna är uppställda jämt kommunens räkenskaper och omfattar motsvarande noter. Det finns en sammanhållande förvaltnings-berättelse. </a:t>
            </a:r>
            <a:endParaRPr lang="sv-SE" sz="1800" dirty="0" smtClean="0"/>
          </a:p>
          <a:p>
            <a:endParaRPr lang="sv-SE" sz="1800" dirty="0"/>
          </a:p>
          <a:p>
            <a:endParaRPr lang="sv-SE" dirty="0"/>
          </a:p>
        </p:txBody>
      </p:sp>
      <p:sp>
        <p:nvSpPr>
          <p:cNvPr id="5" name="Platshållare för sidfot 4"/>
          <p:cNvSpPr>
            <a:spLocks noGrp="1"/>
          </p:cNvSpPr>
          <p:nvPr>
            <p:ph type="ftr" sz="quarter" idx="17"/>
          </p:nvPr>
        </p:nvSpPr>
        <p:spPr/>
        <p:txBody>
          <a:bodyPr/>
          <a:lstStyle/>
          <a:p>
            <a:r>
              <a:rPr lang="sv-SE" smtClean="0"/>
              <a:t>Falkenbergs kommun</a:t>
            </a:r>
            <a:endParaRPr lang="sv-SE"/>
          </a:p>
        </p:txBody>
      </p:sp>
      <p:sp>
        <p:nvSpPr>
          <p:cNvPr id="6" name="Platshållare för bildnummer 5"/>
          <p:cNvSpPr>
            <a:spLocks noGrp="1"/>
          </p:cNvSpPr>
          <p:nvPr>
            <p:ph type="sldNum" sz="quarter" idx="18"/>
          </p:nvPr>
        </p:nvSpPr>
        <p:spPr/>
        <p:txBody>
          <a:bodyPr/>
          <a:lstStyle/>
          <a:p>
            <a:fld id="{106D57ED-8229-42FD-AF2B-469EE6AF0E67}" type="slidenum">
              <a:rPr lang="sv-SE" smtClean="0"/>
              <a:t>20</a:t>
            </a:fld>
            <a:endParaRPr lang="sv-SE"/>
          </a:p>
        </p:txBody>
      </p:sp>
    </p:spTree>
    <p:extLst>
      <p:ext uri="{BB962C8B-B14F-4D97-AF65-F5344CB8AC3E}">
        <p14:creationId xmlns:p14="http://schemas.microsoft.com/office/powerpoint/2010/main" val="3974042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Redovisningsprinciper och tilläggsupplysningar</a:t>
            </a:r>
            <a:endParaRPr lang="sv-SE" dirty="0">
              <a:solidFill>
                <a:srgbClr val="FF0000"/>
              </a:solidFill>
            </a:endParaRPr>
          </a:p>
        </p:txBody>
      </p:sp>
      <p:sp>
        <p:nvSpPr>
          <p:cNvPr id="3" name="Platshållare för innehåll 2"/>
          <p:cNvSpPr>
            <a:spLocks noGrp="1"/>
          </p:cNvSpPr>
          <p:nvPr>
            <p:ph sz="quarter" idx="15"/>
          </p:nvPr>
        </p:nvSpPr>
        <p:spPr>
          <a:xfrm>
            <a:off x="541305" y="1210466"/>
            <a:ext cx="8077200" cy="4762890"/>
          </a:xfrm>
        </p:spPr>
        <p:txBody>
          <a:bodyPr/>
          <a:lstStyle/>
          <a:p>
            <a:pPr lvl="0" indent="0"/>
            <a:r>
              <a:rPr lang="sv-SE" sz="1800" dirty="0"/>
              <a:t>Falkenbergs kommun följer i stort vad som anges i KRL och </a:t>
            </a:r>
            <a:r>
              <a:rPr lang="sv-SE" sz="1800" dirty="0" err="1"/>
              <a:t>RKR´s</a:t>
            </a:r>
            <a:r>
              <a:rPr lang="sv-SE" sz="1800" dirty="0"/>
              <a:t> rekommendationer samt i övrigt vad som kan betraktas som god redovisningssed. Avvikelse sker företrädesvis enligt nedan: </a:t>
            </a:r>
          </a:p>
          <a:p>
            <a:pPr lvl="0" indent="0"/>
            <a:r>
              <a:rPr lang="sv-SE" sz="1800" dirty="0"/>
              <a:t>Tillfälligt statsbidrag för mottagning av flyktingar – utbetalt december 2015 – ej ianspråktagen del skulle i sin helhet tillgodoräknats 2016 års resultat. Här sker avvikelse mot god sed då Falkenbergs kommun endast resultatfört 12,6 mnkr under 2016. Ej utnyttjad del, 41,6 mnkr överfördes till 2017 då 15,7 mnkr användes. Kvarstående del, 25,9 </a:t>
            </a:r>
            <a:r>
              <a:rPr lang="sv-SE" sz="1800" dirty="0" smtClean="0"/>
              <a:t>mnkr, överfördes till </a:t>
            </a:r>
            <a:r>
              <a:rPr lang="sv-SE" sz="1800" dirty="0"/>
              <a:t>2018 då </a:t>
            </a:r>
            <a:r>
              <a:rPr lang="sv-SE" sz="1800" dirty="0" smtClean="0"/>
              <a:t>9 mnkr förbrukades. Vi rekommenderar att kvarstående medel om 16,9 mnkr resultatförs 2019.</a:t>
            </a:r>
          </a:p>
          <a:p>
            <a:pPr indent="0"/>
            <a:r>
              <a:rPr lang="sv-SE" sz="1800" dirty="0" smtClean="0"/>
              <a:t>Under </a:t>
            </a:r>
            <a:r>
              <a:rPr lang="sv-SE" sz="1800" dirty="0"/>
              <a:t>året erhållen byggbonus om 7,5 mnkr </a:t>
            </a:r>
            <a:r>
              <a:rPr lang="sv-SE" sz="1800" dirty="0" smtClean="0"/>
              <a:t>har överförts </a:t>
            </a:r>
            <a:r>
              <a:rPr lang="sv-SE" sz="1800" dirty="0"/>
              <a:t>till 2019 och således inte </a:t>
            </a:r>
            <a:r>
              <a:rPr lang="sv-SE" sz="1800" dirty="0" smtClean="0"/>
              <a:t>korrekt resultatförts 2018.  </a:t>
            </a:r>
          </a:p>
          <a:p>
            <a:pPr indent="0"/>
            <a:r>
              <a:rPr lang="sv-SE" sz="1800" dirty="0"/>
              <a:t>I balansräkningen finns upptaget 46,4 mnkr avseende bidrag från </a:t>
            </a:r>
            <a:r>
              <a:rPr lang="sv-SE" sz="1800" dirty="0" smtClean="0"/>
              <a:t>Migrations-verket</a:t>
            </a:r>
            <a:r>
              <a:rPr lang="sv-SE" sz="1800" dirty="0"/>
              <a:t>. 37,3 mnkr har balanserats från 2017. Hur mycket som skulle vara resultatfört 2018 är oklart. Förfarandet strider mot god </a:t>
            </a:r>
            <a:r>
              <a:rPr lang="sv-SE" sz="1800" dirty="0" smtClean="0"/>
              <a:t>redovisningssed.</a:t>
            </a:r>
            <a:endParaRPr lang="sv-SE" sz="1800" dirty="0"/>
          </a:p>
          <a:p>
            <a:endParaRPr lang="sv-SE" sz="1800" dirty="0"/>
          </a:p>
          <a:p>
            <a:endParaRPr lang="sv-SE" dirty="0">
              <a:solidFill>
                <a:srgbClr val="FF0000"/>
              </a:solidFill>
            </a:endParaRPr>
          </a:p>
        </p:txBody>
      </p:sp>
      <p:sp>
        <p:nvSpPr>
          <p:cNvPr id="5" name="Platshållare för sidfot 4"/>
          <p:cNvSpPr>
            <a:spLocks noGrp="1"/>
          </p:cNvSpPr>
          <p:nvPr>
            <p:ph type="ftr" sz="quarter" idx="17"/>
          </p:nvPr>
        </p:nvSpPr>
        <p:spPr/>
        <p:txBody>
          <a:bodyPr/>
          <a:lstStyle/>
          <a:p>
            <a:r>
              <a:rPr lang="sv-SE" smtClean="0"/>
              <a:t>Falkenbergs kommun</a:t>
            </a:r>
            <a:endParaRPr lang="sv-SE"/>
          </a:p>
        </p:txBody>
      </p:sp>
      <p:sp>
        <p:nvSpPr>
          <p:cNvPr id="6" name="Platshållare för bildnummer 5"/>
          <p:cNvSpPr>
            <a:spLocks noGrp="1"/>
          </p:cNvSpPr>
          <p:nvPr>
            <p:ph type="sldNum" sz="quarter" idx="18"/>
          </p:nvPr>
        </p:nvSpPr>
        <p:spPr/>
        <p:txBody>
          <a:bodyPr/>
          <a:lstStyle/>
          <a:p>
            <a:fld id="{106D57ED-8229-42FD-AF2B-469EE6AF0E67}" type="slidenum">
              <a:rPr lang="sv-SE" smtClean="0"/>
              <a:t>21</a:t>
            </a:fld>
            <a:endParaRPr lang="sv-SE"/>
          </a:p>
        </p:txBody>
      </p:sp>
    </p:spTree>
    <p:extLst>
      <p:ext uri="{BB962C8B-B14F-4D97-AF65-F5344CB8AC3E}">
        <p14:creationId xmlns:p14="http://schemas.microsoft.com/office/powerpoint/2010/main" val="3980697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Redovisningsprinciper och tilläggsupplysningar</a:t>
            </a:r>
            <a:endParaRPr lang="sv-SE" dirty="0">
              <a:solidFill>
                <a:srgbClr val="FF0000"/>
              </a:solidFill>
            </a:endParaRPr>
          </a:p>
        </p:txBody>
      </p:sp>
      <p:sp>
        <p:nvSpPr>
          <p:cNvPr id="3" name="Platshållare för innehåll 2"/>
          <p:cNvSpPr>
            <a:spLocks noGrp="1"/>
          </p:cNvSpPr>
          <p:nvPr>
            <p:ph sz="quarter" idx="15"/>
          </p:nvPr>
        </p:nvSpPr>
        <p:spPr>
          <a:xfrm>
            <a:off x="683568" y="1124744"/>
            <a:ext cx="8077200" cy="4836192"/>
          </a:xfrm>
        </p:spPr>
        <p:txBody>
          <a:bodyPr/>
          <a:lstStyle/>
          <a:p>
            <a:r>
              <a:rPr lang="sv-SE" sz="1800" dirty="0" smtClean="0"/>
              <a:t>Påbörjan </a:t>
            </a:r>
            <a:r>
              <a:rPr lang="sv-SE" sz="1800" dirty="0"/>
              <a:t>av avskrivningar sker året efter att investeringen tagits i </a:t>
            </a:r>
            <a:r>
              <a:rPr lang="sv-SE" sz="1800" dirty="0" smtClean="0"/>
              <a:t>bruk och inte i direkt anslutning till användandet. </a:t>
            </a:r>
          </a:p>
          <a:p>
            <a:r>
              <a:rPr lang="sv-SE" sz="1800" dirty="0" smtClean="0"/>
              <a:t>Ovanstående avvikelser </a:t>
            </a:r>
            <a:r>
              <a:rPr lang="sv-SE" sz="1800" dirty="0"/>
              <a:t>redovisas öppet i </a:t>
            </a:r>
            <a:r>
              <a:rPr lang="sv-SE" sz="1800" dirty="0" smtClean="0"/>
              <a:t>redovisningsprinciperna. Resultatpåverkan framgår inte för bidrag från Migrationsverket och eftersläpning avseende påbörjan av avskrivningar.</a:t>
            </a:r>
          </a:p>
          <a:p>
            <a:r>
              <a:rPr lang="sv-SE" sz="1800" dirty="0" smtClean="0"/>
              <a:t>Exploateringsredovisningen bryter mot god redovisningssed </a:t>
            </a:r>
            <a:r>
              <a:rPr lang="sv-SE" sz="1800" dirty="0"/>
              <a:t>då nettovärde av betalningsströmmar (inkomster och utgifter) redovisas i balansräkningen. </a:t>
            </a:r>
            <a:r>
              <a:rPr lang="sv-SE" sz="1800" dirty="0" smtClean="0"/>
              <a:t>Uppgift </a:t>
            </a:r>
            <a:r>
              <a:rPr lang="sv-SE" sz="1800" dirty="0"/>
              <a:t>om resultatavvikelsen i bokslut 2018 till följd av avvikelsen från god </a:t>
            </a:r>
            <a:r>
              <a:rPr lang="sv-SE" sz="1800" dirty="0" smtClean="0"/>
              <a:t>redovisningssed framgår inte i årsredovisningen. </a:t>
            </a:r>
            <a:r>
              <a:rPr lang="sv-SE" sz="1800" dirty="0"/>
              <a:t>Utredning och korrigering av exploateringsredovisning i enlighet med god redovisningssed bör ske under 2019.</a:t>
            </a:r>
          </a:p>
          <a:p>
            <a:r>
              <a:rPr lang="sv-SE" sz="1800" dirty="0" smtClean="0"/>
              <a:t>Vidare följs inte RKR </a:t>
            </a:r>
            <a:r>
              <a:rPr lang="sv-SE" sz="1800" dirty="0"/>
              <a:t>10.2 Avsättningar och </a:t>
            </a:r>
            <a:r>
              <a:rPr lang="sv-SE" sz="1800" dirty="0" smtClean="0"/>
              <a:t>ansvarsförbindelser</a:t>
            </a:r>
            <a:r>
              <a:rPr lang="sv-SE" sz="1800" dirty="0"/>
              <a:t> </a:t>
            </a:r>
            <a:r>
              <a:rPr lang="sv-SE" sz="1800" dirty="0" smtClean="0"/>
              <a:t>fullt ut. Fullständig information avseende avsättningar lämnas inte.</a:t>
            </a:r>
          </a:p>
          <a:p>
            <a:r>
              <a:rPr lang="sv-SE" sz="1800" dirty="0" smtClean="0"/>
              <a:t>Följsamheten avseende RKR 8.2 Sammanställd redovisning kan förbättras då det gäller finansiell analys avseende hela koncernen.</a:t>
            </a:r>
          </a:p>
          <a:p>
            <a:endParaRPr lang="sv-SE" dirty="0">
              <a:solidFill>
                <a:srgbClr val="FF0000"/>
              </a:solidFill>
            </a:endParaRPr>
          </a:p>
        </p:txBody>
      </p:sp>
      <p:sp>
        <p:nvSpPr>
          <p:cNvPr id="5" name="Platshållare för sidfot 4"/>
          <p:cNvSpPr>
            <a:spLocks noGrp="1"/>
          </p:cNvSpPr>
          <p:nvPr>
            <p:ph type="ftr" sz="quarter" idx="17"/>
          </p:nvPr>
        </p:nvSpPr>
        <p:spPr/>
        <p:txBody>
          <a:bodyPr/>
          <a:lstStyle/>
          <a:p>
            <a:r>
              <a:rPr lang="sv-SE" smtClean="0"/>
              <a:t>Falkenbergs kommun</a:t>
            </a:r>
            <a:endParaRPr lang="sv-SE"/>
          </a:p>
        </p:txBody>
      </p:sp>
      <p:sp>
        <p:nvSpPr>
          <p:cNvPr id="6" name="Platshållare för bildnummer 5"/>
          <p:cNvSpPr>
            <a:spLocks noGrp="1"/>
          </p:cNvSpPr>
          <p:nvPr>
            <p:ph type="sldNum" sz="quarter" idx="18"/>
          </p:nvPr>
        </p:nvSpPr>
        <p:spPr/>
        <p:txBody>
          <a:bodyPr/>
          <a:lstStyle/>
          <a:p>
            <a:fld id="{106D57ED-8229-42FD-AF2B-469EE6AF0E67}" type="slidenum">
              <a:rPr lang="sv-SE" smtClean="0"/>
              <a:t>22</a:t>
            </a:fld>
            <a:endParaRPr lang="sv-SE"/>
          </a:p>
        </p:txBody>
      </p:sp>
    </p:spTree>
    <p:extLst>
      <p:ext uri="{BB962C8B-B14F-4D97-AF65-F5344CB8AC3E}">
        <p14:creationId xmlns:p14="http://schemas.microsoft.com/office/powerpoint/2010/main" val="1789452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Revisionell bedömning</a:t>
            </a:r>
            <a:endParaRPr lang="sv-SE" dirty="0"/>
          </a:p>
        </p:txBody>
      </p:sp>
      <p:sp>
        <p:nvSpPr>
          <p:cNvPr id="3" name="Platshållare för innehåll 2"/>
          <p:cNvSpPr>
            <a:spLocks noGrp="1"/>
          </p:cNvSpPr>
          <p:nvPr>
            <p:ph sz="quarter" idx="15"/>
          </p:nvPr>
        </p:nvSpPr>
        <p:spPr>
          <a:xfrm>
            <a:off x="533400" y="1295400"/>
            <a:ext cx="8077200" cy="4876800"/>
          </a:xfrm>
        </p:spPr>
        <p:txBody>
          <a:bodyPr/>
          <a:lstStyle/>
          <a:p>
            <a:r>
              <a:rPr lang="sv-SE" sz="1800" dirty="0"/>
              <a:t>Vår samlade bedömning är att årsredovisningen i </a:t>
            </a:r>
            <a:r>
              <a:rPr lang="sv-SE" sz="1800" dirty="0" smtClean="0"/>
              <a:t>stort är </a:t>
            </a:r>
            <a:r>
              <a:rPr lang="sv-SE" sz="1800" dirty="0"/>
              <a:t>upprättad i enlighet med lagens krav och god redovisningssed. </a:t>
            </a:r>
          </a:p>
          <a:p>
            <a:r>
              <a:rPr lang="sv-SE" sz="1800" dirty="0"/>
              <a:t>Vi bedömer att </a:t>
            </a:r>
            <a:endParaRPr lang="sv-SE" sz="1800" dirty="0" smtClean="0"/>
          </a:p>
          <a:p>
            <a:pPr marL="285750" lvl="0" indent="-285750">
              <a:buFont typeface="Arial" panose="020B0604020202020204" pitchFamily="34" charset="0"/>
              <a:buChar char="•"/>
            </a:pPr>
            <a:r>
              <a:rPr lang="sv-SE" sz="1800" dirty="0"/>
              <a:t>årsredovisningen i allt väsentligt redogör för utfallet av verksamheten, verksamhetens finansiering och den ekonomiska ställningen. Kommunen lever upp till kommunallagens krav på en ekonomi i balans och det finns inga underskott från tidigare år att </a:t>
            </a:r>
            <a:r>
              <a:rPr lang="sv-SE" sz="1800" dirty="0" smtClean="0"/>
              <a:t>återställa. </a:t>
            </a:r>
            <a:r>
              <a:rPr lang="sv-SE" sz="1800" dirty="0"/>
              <a:t>Vi bedömer att </a:t>
            </a:r>
            <a:r>
              <a:rPr lang="sv-SE" sz="1800" dirty="0" smtClean="0"/>
              <a:t>förvaltnings-berättelsen </a:t>
            </a:r>
            <a:r>
              <a:rPr lang="sv-SE" sz="1800" dirty="0"/>
              <a:t>i huvudsak innehåller den information som ska ingå enligt lag om kommunal redovisning och god redovisningssed. Utvärdering avseende den ekonomiska ställningen bör dock utvecklas för att mer svara mot lagstiftarens intentioner.</a:t>
            </a:r>
          </a:p>
          <a:p>
            <a:pPr marL="285750" indent="-285750">
              <a:buFont typeface="Arial" panose="020B0604020202020204" pitchFamily="34" charset="0"/>
              <a:buChar char="•"/>
            </a:pPr>
            <a:r>
              <a:rPr lang="sv-SE" sz="1800" dirty="0" smtClean="0"/>
              <a:t>årets </a:t>
            </a:r>
            <a:r>
              <a:rPr lang="sv-SE" sz="1800" dirty="0"/>
              <a:t>resultat är förenligt med fullmäktiges mål för god ekonomisk hushållning i det finansiella perspektivet. Båda finansiella målen för </a:t>
            </a:r>
            <a:r>
              <a:rPr lang="sv-SE" sz="1800" dirty="0" smtClean="0"/>
              <a:t>2018 </a:t>
            </a:r>
            <a:r>
              <a:rPr lang="sv-SE" sz="1800" dirty="0"/>
              <a:t>är uppfyllda.   </a:t>
            </a:r>
            <a:endParaRPr lang="sv-SE" sz="1800" dirty="0" smtClean="0"/>
          </a:p>
          <a:p>
            <a:pPr indent="0"/>
            <a:endParaRPr lang="sv-SE" sz="1800" dirty="0"/>
          </a:p>
          <a:p>
            <a:endParaRPr lang="sv-SE" sz="1000" dirty="0" smtClean="0"/>
          </a:p>
          <a:p>
            <a:endParaRPr lang="sv-SE" sz="1000" dirty="0">
              <a:solidFill>
                <a:srgbClr val="FF0000"/>
              </a:solidFill>
            </a:endParaRPr>
          </a:p>
        </p:txBody>
      </p:sp>
      <p:sp>
        <p:nvSpPr>
          <p:cNvPr id="5" name="Platshållare för sidfot 4"/>
          <p:cNvSpPr>
            <a:spLocks noGrp="1"/>
          </p:cNvSpPr>
          <p:nvPr>
            <p:ph type="ftr" sz="quarter" idx="17"/>
          </p:nvPr>
        </p:nvSpPr>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23</a:t>
            </a:fld>
            <a:endParaRPr lang="sv-SE"/>
          </a:p>
        </p:txBody>
      </p:sp>
    </p:spTree>
    <p:extLst>
      <p:ext uri="{BB962C8B-B14F-4D97-AF65-F5344CB8AC3E}">
        <p14:creationId xmlns:p14="http://schemas.microsoft.com/office/powerpoint/2010/main" val="690508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Revisionell bedömning, fors</a:t>
            </a:r>
            <a:endParaRPr lang="sv-SE" dirty="0"/>
          </a:p>
        </p:txBody>
      </p:sp>
      <p:sp>
        <p:nvSpPr>
          <p:cNvPr id="3" name="Platshållare för innehåll 2"/>
          <p:cNvSpPr>
            <a:spLocks noGrp="1"/>
          </p:cNvSpPr>
          <p:nvPr>
            <p:ph sz="quarter" idx="15"/>
          </p:nvPr>
        </p:nvSpPr>
        <p:spPr>
          <a:xfrm>
            <a:off x="611560" y="1295400"/>
            <a:ext cx="7861176" cy="4876800"/>
          </a:xfrm>
        </p:spPr>
        <p:txBody>
          <a:bodyPr/>
          <a:lstStyle/>
          <a:p>
            <a:pPr marL="285750" indent="-285750">
              <a:buFont typeface="Arial" panose="020B0604020202020204" pitchFamily="34" charset="0"/>
              <a:buChar char="•"/>
            </a:pPr>
            <a:r>
              <a:rPr lang="sv-SE" sz="1800" dirty="0"/>
              <a:t>huruvida </a:t>
            </a:r>
            <a:r>
              <a:rPr lang="sv-SE" sz="1800" dirty="0" smtClean="0"/>
              <a:t>årets resultat </a:t>
            </a:r>
            <a:r>
              <a:rPr lang="sv-SE" sz="1800" dirty="0"/>
              <a:t>delvis är förenligt med de mål  fullmäktige beslutat avseende god ekonomisk hushållning i ett verksamhetsperspektiv kan vi inte </a:t>
            </a:r>
            <a:r>
              <a:rPr lang="sv-SE" sz="1800" dirty="0" smtClean="0"/>
              <a:t>bedöma</a:t>
            </a:r>
          </a:p>
          <a:p>
            <a:pPr marL="285750" lvl="0" indent="-285750">
              <a:buFont typeface="Arial" panose="020B0604020202020204" pitchFamily="34" charset="0"/>
              <a:buChar char="•"/>
            </a:pPr>
            <a:r>
              <a:rPr lang="sv-SE" sz="1800" dirty="0"/>
              <a:t>räkenskaperna i stort är rättvisande.  Årsredovisningen är </a:t>
            </a:r>
            <a:r>
              <a:rPr lang="sv-SE" sz="1800" dirty="0" smtClean="0"/>
              <a:t>i allt väsentligt upprättad </a:t>
            </a:r>
            <a:r>
              <a:rPr lang="sv-SE" sz="1800" dirty="0"/>
              <a:t>enligt god redovisningssed. Vi vill dock lyfta fram några avvikelser mot god redovisningssed: </a:t>
            </a:r>
            <a:endParaRPr lang="sv-SE" sz="1800" dirty="0" smtClean="0"/>
          </a:p>
          <a:p>
            <a:pPr marL="285750" lvl="0" indent="-285750">
              <a:buFont typeface="Wingdings" panose="05000000000000000000" pitchFamily="2" charset="2"/>
              <a:buChar char="ü"/>
            </a:pPr>
            <a:r>
              <a:rPr lang="sv-SE" sz="1800" dirty="0"/>
              <a:t>Tillfälligt statsbidrag för mottagning av flyktingar – utbetalt december 2015 – ej ianspråktagen del skulle i sin helhet tillgodoräknats 2016 års resultat. </a:t>
            </a:r>
            <a:r>
              <a:rPr lang="sv-SE" sz="1800" dirty="0" smtClean="0"/>
              <a:t>Falkenbergs kommun har ännu inte resultatfört hela beloppet. I bokslut 2018 kvarstår 16,9 mnkr. </a:t>
            </a:r>
          </a:p>
          <a:p>
            <a:pPr marL="285750" lvl="0" indent="-285750">
              <a:buFont typeface="Wingdings" panose="05000000000000000000" pitchFamily="2" charset="2"/>
              <a:buChar char="ü"/>
            </a:pPr>
            <a:r>
              <a:rPr lang="sv-SE" sz="1800" dirty="0" smtClean="0"/>
              <a:t>Under </a:t>
            </a:r>
            <a:r>
              <a:rPr lang="sv-SE" sz="1800" dirty="0"/>
              <a:t>året erhållen byggbonus om 7,5 mnkr har överförts till 2019 och således inte korrekt resultatförts 2018.  </a:t>
            </a:r>
          </a:p>
          <a:p>
            <a:pPr marL="285750" indent="-285750">
              <a:buFont typeface="Wingdings" panose="05000000000000000000" pitchFamily="2" charset="2"/>
              <a:buChar char="ü"/>
            </a:pPr>
            <a:r>
              <a:rPr lang="sv-SE" sz="1800" dirty="0"/>
              <a:t>I balansräkningen finns upptaget 46,4 mnkr avseende bidrag från Migrationsverket. 37,3 mnkr har balanserats från 2017. Hur mycket som skulle vara resultatfört 2018 är oklart. </a:t>
            </a:r>
          </a:p>
          <a:p>
            <a:pPr marL="285750" indent="-285750">
              <a:buFont typeface="Arial" panose="020B0604020202020204" pitchFamily="34" charset="0"/>
              <a:buChar char="•"/>
            </a:pPr>
            <a:endParaRPr lang="sv-SE" sz="1800" dirty="0" smtClean="0">
              <a:solidFill>
                <a:srgbClr val="FF0000"/>
              </a:solidFill>
            </a:endParaRPr>
          </a:p>
          <a:p>
            <a:endParaRPr lang="sv-SE" sz="1200" dirty="0">
              <a:solidFill>
                <a:srgbClr val="FF0000"/>
              </a:solidFill>
            </a:endParaRPr>
          </a:p>
          <a:p>
            <a:endParaRPr lang="sv-SE" sz="1200" dirty="0" smtClean="0">
              <a:solidFill>
                <a:srgbClr val="FF0000"/>
              </a:solidFill>
            </a:endParaRPr>
          </a:p>
          <a:p>
            <a:endParaRPr lang="sv-SE" sz="1200" dirty="0">
              <a:solidFill>
                <a:srgbClr val="FF0000"/>
              </a:solidFill>
            </a:endParaRPr>
          </a:p>
        </p:txBody>
      </p:sp>
      <p:sp>
        <p:nvSpPr>
          <p:cNvPr id="5" name="Platshållare för sidfot 4"/>
          <p:cNvSpPr>
            <a:spLocks noGrp="1"/>
          </p:cNvSpPr>
          <p:nvPr>
            <p:ph type="ftr" sz="quarter" idx="17"/>
          </p:nvPr>
        </p:nvSpPr>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24</a:t>
            </a:fld>
            <a:endParaRPr lang="sv-SE"/>
          </a:p>
        </p:txBody>
      </p:sp>
    </p:spTree>
    <p:extLst>
      <p:ext uri="{BB962C8B-B14F-4D97-AF65-F5344CB8AC3E}">
        <p14:creationId xmlns:p14="http://schemas.microsoft.com/office/powerpoint/2010/main" val="3595644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Revisionell bedömning, fors</a:t>
            </a:r>
            <a:endParaRPr lang="sv-SE" dirty="0"/>
          </a:p>
        </p:txBody>
      </p:sp>
      <p:sp>
        <p:nvSpPr>
          <p:cNvPr id="3" name="Platshållare för innehåll 2"/>
          <p:cNvSpPr>
            <a:spLocks noGrp="1"/>
          </p:cNvSpPr>
          <p:nvPr>
            <p:ph sz="quarter" idx="15"/>
          </p:nvPr>
        </p:nvSpPr>
        <p:spPr>
          <a:xfrm>
            <a:off x="611560" y="1268760"/>
            <a:ext cx="7861176" cy="4903440"/>
          </a:xfrm>
        </p:spPr>
        <p:txBody>
          <a:bodyPr/>
          <a:lstStyle/>
          <a:p>
            <a:pPr marL="285750" indent="-285750">
              <a:buFont typeface="Wingdings" panose="05000000000000000000" pitchFamily="2" charset="2"/>
              <a:buChar char="ü"/>
            </a:pPr>
            <a:r>
              <a:rPr lang="sv-SE" sz="1800" dirty="0"/>
              <a:t>Påbörjan av avskrivningar sker året efter att investeringen tagits i bruk och inte i direkt anslutning till användandet. </a:t>
            </a:r>
          </a:p>
          <a:p>
            <a:r>
              <a:rPr lang="sv-SE" sz="1800" dirty="0"/>
              <a:t>Ovanstående avvikelser redovisas öppet i redovisningsprinciperna. </a:t>
            </a:r>
            <a:r>
              <a:rPr lang="sv-SE" sz="1800" dirty="0" smtClean="0"/>
              <a:t>Resultat-påverkan </a:t>
            </a:r>
            <a:r>
              <a:rPr lang="sv-SE" sz="1800" dirty="0"/>
              <a:t>framgår inte för bidrag från Migrationsverket och eftersläpning avseende påbörjan av avskrivningar</a:t>
            </a:r>
            <a:r>
              <a:rPr lang="sv-SE" sz="1800" dirty="0" smtClean="0"/>
              <a:t>.</a:t>
            </a:r>
          </a:p>
          <a:p>
            <a:r>
              <a:rPr lang="sv-SE" sz="1800" dirty="0" smtClean="0"/>
              <a:t>Vi noterar vidare att </a:t>
            </a:r>
          </a:p>
          <a:p>
            <a:pPr marL="285750" indent="-285750">
              <a:buFont typeface="Wingdings" panose="05000000000000000000" pitchFamily="2" charset="2"/>
              <a:buChar char="ü"/>
            </a:pPr>
            <a:r>
              <a:rPr lang="sv-SE" sz="1800" dirty="0"/>
              <a:t>Exploateringsredovisningen bryter mot god redovisningssed då nettovärde av betalningsströmmar (inkomster och utgifter) redovisas i </a:t>
            </a:r>
            <a:r>
              <a:rPr lang="sv-SE" sz="1800" dirty="0" smtClean="0"/>
              <a:t>balans-räkningen</a:t>
            </a:r>
            <a:r>
              <a:rPr lang="sv-SE" sz="1800" dirty="0"/>
              <a:t>. </a:t>
            </a:r>
            <a:r>
              <a:rPr lang="sv-SE" sz="1800" dirty="0" smtClean="0"/>
              <a:t>Uppgift </a:t>
            </a:r>
            <a:r>
              <a:rPr lang="sv-SE" sz="1800" dirty="0"/>
              <a:t>om resultatavvikelsen i bokslut 2018 till följd av avvikelsen från god redovisningssed framgår inte i årsredovisningen. Utredning och korrigering av exploateringsredovisning i enlighet med god redovisningssed bör ske under 2019.</a:t>
            </a:r>
          </a:p>
          <a:p>
            <a:pPr marL="285750" indent="-285750">
              <a:buFont typeface="Wingdings" panose="05000000000000000000" pitchFamily="2" charset="2"/>
              <a:buChar char="ü"/>
            </a:pPr>
            <a:r>
              <a:rPr lang="sv-SE" sz="1800" dirty="0" smtClean="0"/>
              <a:t>RKR </a:t>
            </a:r>
            <a:r>
              <a:rPr lang="sv-SE" sz="1800" dirty="0"/>
              <a:t>10.2 Avsättningar och </a:t>
            </a:r>
            <a:r>
              <a:rPr lang="sv-SE" sz="1800" dirty="0" smtClean="0"/>
              <a:t>ansvarsförbindelser följs inte </a:t>
            </a:r>
            <a:r>
              <a:rPr lang="sv-SE" sz="1800" dirty="0"/>
              <a:t>fullt ut. Fullständig information avseende avsättningar lämnas inte.</a:t>
            </a:r>
          </a:p>
          <a:p>
            <a:pPr marL="285750" indent="-285750">
              <a:buFont typeface="Wingdings" panose="05000000000000000000" pitchFamily="2" charset="2"/>
              <a:buChar char="ü"/>
            </a:pPr>
            <a:endParaRPr lang="sv-SE" sz="1800" dirty="0"/>
          </a:p>
          <a:p>
            <a:pPr lvl="0" indent="0"/>
            <a:endParaRPr lang="sv-SE" sz="1800" dirty="0" smtClean="0"/>
          </a:p>
          <a:p>
            <a:pPr lvl="0" indent="0"/>
            <a:endParaRPr lang="sv-SE" sz="1800" dirty="0"/>
          </a:p>
          <a:p>
            <a:pPr marL="285750" indent="-285750">
              <a:buFont typeface="Arial" panose="020B0604020202020204" pitchFamily="34" charset="0"/>
              <a:buChar char="•"/>
            </a:pPr>
            <a:endParaRPr lang="sv-SE" sz="1800" dirty="0" smtClean="0">
              <a:solidFill>
                <a:srgbClr val="FF0000"/>
              </a:solidFill>
            </a:endParaRPr>
          </a:p>
          <a:p>
            <a:endParaRPr lang="sv-SE" sz="1200" dirty="0">
              <a:solidFill>
                <a:srgbClr val="FF0000"/>
              </a:solidFill>
            </a:endParaRPr>
          </a:p>
          <a:p>
            <a:endParaRPr lang="sv-SE" sz="1200" dirty="0" smtClean="0">
              <a:solidFill>
                <a:srgbClr val="FF0000"/>
              </a:solidFill>
            </a:endParaRPr>
          </a:p>
          <a:p>
            <a:endParaRPr lang="sv-SE" sz="1200" dirty="0">
              <a:solidFill>
                <a:srgbClr val="FF0000"/>
              </a:solidFill>
            </a:endParaRPr>
          </a:p>
        </p:txBody>
      </p:sp>
      <p:sp>
        <p:nvSpPr>
          <p:cNvPr id="5" name="Platshållare för sidfot 4"/>
          <p:cNvSpPr>
            <a:spLocks noGrp="1"/>
          </p:cNvSpPr>
          <p:nvPr>
            <p:ph type="ftr" sz="quarter" idx="17"/>
          </p:nvPr>
        </p:nvSpPr>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25</a:t>
            </a:fld>
            <a:endParaRPr lang="sv-SE"/>
          </a:p>
        </p:txBody>
      </p:sp>
    </p:spTree>
    <p:extLst>
      <p:ext uri="{BB962C8B-B14F-4D97-AF65-F5344CB8AC3E}">
        <p14:creationId xmlns:p14="http://schemas.microsoft.com/office/powerpoint/2010/main" val="1902607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Revisionell bedömning, fors</a:t>
            </a:r>
            <a:endParaRPr lang="sv-SE" dirty="0"/>
          </a:p>
        </p:txBody>
      </p:sp>
      <p:sp>
        <p:nvSpPr>
          <p:cNvPr id="3" name="Platshållare för innehåll 2"/>
          <p:cNvSpPr>
            <a:spLocks noGrp="1"/>
          </p:cNvSpPr>
          <p:nvPr>
            <p:ph sz="quarter" idx="15"/>
          </p:nvPr>
        </p:nvSpPr>
        <p:spPr>
          <a:xfrm>
            <a:off x="611560" y="1412776"/>
            <a:ext cx="7861176" cy="4759424"/>
          </a:xfrm>
        </p:spPr>
        <p:txBody>
          <a:bodyPr/>
          <a:lstStyle/>
          <a:p>
            <a:pPr marL="285750" indent="-285750">
              <a:buFont typeface="Wingdings" panose="05000000000000000000" pitchFamily="2" charset="2"/>
              <a:buChar char="ü"/>
            </a:pPr>
            <a:r>
              <a:rPr lang="sv-SE" sz="1800" dirty="0" smtClean="0"/>
              <a:t>Följsamheten </a:t>
            </a:r>
            <a:r>
              <a:rPr lang="sv-SE" sz="1800" dirty="0"/>
              <a:t>avseende RKR 8.2 Sammanställd redovisning kan förbättras då det gäller finansiell analys avseende hela koncernen</a:t>
            </a:r>
            <a:r>
              <a:rPr lang="sv-SE" sz="1800" dirty="0" smtClean="0"/>
              <a:t>.</a:t>
            </a:r>
          </a:p>
          <a:p>
            <a:pPr indent="0"/>
            <a:r>
              <a:rPr lang="sv-SE" sz="1800" dirty="0" smtClean="0"/>
              <a:t>Noterade </a:t>
            </a:r>
            <a:r>
              <a:rPr lang="sv-SE" sz="1800" dirty="0"/>
              <a:t>avvikelser från gällande rekommendationer och god redovisningssed är icke-materiella. Det vill säga felen understiger den beloppsgräns som vi har för att bedöma huruvida årsredovisningen ger en rättvisande bild eller inte.</a:t>
            </a:r>
          </a:p>
          <a:p>
            <a:pPr marL="285750" indent="-285750">
              <a:buFont typeface="Wingdings" panose="05000000000000000000" pitchFamily="2" charset="2"/>
              <a:buChar char="ü"/>
            </a:pPr>
            <a:endParaRPr lang="sv-SE" sz="1800" dirty="0"/>
          </a:p>
          <a:p>
            <a:pPr lvl="0" indent="0"/>
            <a:endParaRPr lang="sv-SE" sz="1800" dirty="0" smtClean="0"/>
          </a:p>
          <a:p>
            <a:pPr lvl="0" indent="0"/>
            <a:endParaRPr lang="sv-SE" sz="1800" dirty="0"/>
          </a:p>
          <a:p>
            <a:pPr marL="285750" indent="-285750">
              <a:buFont typeface="Arial" panose="020B0604020202020204" pitchFamily="34" charset="0"/>
              <a:buChar char="•"/>
            </a:pPr>
            <a:endParaRPr lang="sv-SE" sz="1800" dirty="0" smtClean="0">
              <a:solidFill>
                <a:srgbClr val="FF0000"/>
              </a:solidFill>
            </a:endParaRPr>
          </a:p>
          <a:p>
            <a:endParaRPr lang="sv-SE" sz="1200" dirty="0">
              <a:solidFill>
                <a:srgbClr val="FF0000"/>
              </a:solidFill>
            </a:endParaRPr>
          </a:p>
          <a:p>
            <a:endParaRPr lang="sv-SE" sz="1200" dirty="0" smtClean="0">
              <a:solidFill>
                <a:srgbClr val="FF0000"/>
              </a:solidFill>
            </a:endParaRPr>
          </a:p>
          <a:p>
            <a:endParaRPr lang="sv-SE" sz="1200" dirty="0">
              <a:solidFill>
                <a:srgbClr val="FF0000"/>
              </a:solidFill>
            </a:endParaRPr>
          </a:p>
        </p:txBody>
      </p:sp>
      <p:sp>
        <p:nvSpPr>
          <p:cNvPr id="5" name="Platshållare för sidfot 4"/>
          <p:cNvSpPr>
            <a:spLocks noGrp="1"/>
          </p:cNvSpPr>
          <p:nvPr>
            <p:ph type="ftr" sz="quarter" idx="17"/>
          </p:nvPr>
        </p:nvSpPr>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26</a:t>
            </a:fld>
            <a:endParaRPr lang="sv-SE"/>
          </a:p>
        </p:txBody>
      </p:sp>
    </p:spTree>
    <p:extLst>
      <p:ext uri="{BB962C8B-B14F-4D97-AF65-F5344CB8AC3E}">
        <p14:creationId xmlns:p14="http://schemas.microsoft.com/office/powerpoint/2010/main" val="7370081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dirty="0"/>
          </a:p>
        </p:txBody>
      </p:sp>
      <p:sp>
        <p:nvSpPr>
          <p:cNvPr id="3" name="Content Placeholder 2"/>
          <p:cNvSpPr>
            <a:spLocks noGrp="1"/>
          </p:cNvSpPr>
          <p:nvPr>
            <p:ph sz="quarter" idx="15"/>
          </p:nvPr>
        </p:nvSpPr>
        <p:spPr/>
        <p:txBody>
          <a:bodyPr/>
          <a:lstStyle/>
          <a:p>
            <a:r>
              <a:rPr lang="sv-SE" sz="1800" smtClean="0"/>
              <a:t>Göteborg  10 </a:t>
            </a:r>
            <a:r>
              <a:rPr lang="sv-SE" sz="1800" dirty="0" smtClean="0"/>
              <a:t>april 2019</a:t>
            </a:r>
          </a:p>
          <a:p>
            <a:endParaRPr lang="sv-SE" sz="1800" dirty="0"/>
          </a:p>
          <a:p>
            <a:endParaRPr lang="sv-SE" sz="1800" dirty="0" smtClean="0"/>
          </a:p>
          <a:p>
            <a:endParaRPr lang="sv-SE" sz="1800" dirty="0"/>
          </a:p>
          <a:p>
            <a:r>
              <a:rPr lang="sv-SE" sz="1800" dirty="0" smtClean="0"/>
              <a:t>Fredrik Carlsson                            Inger Andersson</a:t>
            </a:r>
          </a:p>
          <a:p>
            <a:r>
              <a:rPr lang="sv-SE" sz="1800" i="1" dirty="0" smtClean="0"/>
              <a:t>Uppdragsledare                            Projektledare</a:t>
            </a:r>
            <a:endParaRPr lang="sv-SE" sz="1800" i="1" dirty="0"/>
          </a:p>
        </p:txBody>
      </p:sp>
      <p:sp>
        <p:nvSpPr>
          <p:cNvPr id="4" name="Footer Placeholder 3"/>
          <p:cNvSpPr>
            <a:spLocks noGrp="1"/>
          </p:cNvSpPr>
          <p:nvPr>
            <p:ph type="ftr" sz="quarter" idx="17"/>
          </p:nvPr>
        </p:nvSpPr>
        <p:spPr/>
        <p:txBody>
          <a:bodyPr/>
          <a:lstStyle/>
          <a:p>
            <a:r>
              <a:rPr lang="sv-SE" dirty="0" smtClean="0"/>
              <a:t>Falkenbergs kommun</a:t>
            </a:r>
            <a:endParaRPr lang="sv-SE" dirty="0"/>
          </a:p>
        </p:txBody>
      </p:sp>
      <p:sp>
        <p:nvSpPr>
          <p:cNvPr id="5" name="Slide Number Placeholder 4"/>
          <p:cNvSpPr>
            <a:spLocks noGrp="1"/>
          </p:cNvSpPr>
          <p:nvPr>
            <p:ph type="sldNum" sz="quarter" idx="18"/>
          </p:nvPr>
        </p:nvSpPr>
        <p:spPr/>
        <p:txBody>
          <a:bodyPr/>
          <a:lstStyle/>
          <a:p>
            <a:fld id="{106D57ED-8229-42FD-AF2B-469EE6AF0E67}" type="slidenum">
              <a:rPr lang="sv-SE" smtClean="0"/>
              <a:t>27</a:t>
            </a:fld>
            <a:endParaRPr lang="sv-SE"/>
          </a:p>
        </p:txBody>
      </p:sp>
    </p:spTree>
    <p:extLst>
      <p:ext uri="{BB962C8B-B14F-4D97-AF65-F5344CB8AC3E}">
        <p14:creationId xmlns:p14="http://schemas.microsoft.com/office/powerpoint/2010/main" val="642407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Uppdrag</a:t>
            </a:r>
            <a:endParaRPr lang="sv-SE" dirty="0"/>
          </a:p>
        </p:txBody>
      </p:sp>
      <p:sp>
        <p:nvSpPr>
          <p:cNvPr id="3" name="Platshållare för innehåll 2"/>
          <p:cNvSpPr>
            <a:spLocks noGrp="1"/>
          </p:cNvSpPr>
          <p:nvPr>
            <p:ph sz="quarter" idx="15"/>
          </p:nvPr>
        </p:nvSpPr>
        <p:spPr/>
        <p:txBody>
          <a:bodyPr/>
          <a:lstStyle/>
          <a:p>
            <a:r>
              <a:rPr lang="sv-SE" sz="1800" dirty="0" err="1"/>
              <a:t>PwC</a:t>
            </a:r>
            <a:r>
              <a:rPr lang="sv-SE" sz="1800" dirty="0"/>
              <a:t> har på uppdrag av kommunens förtroendevalda revisorer granskat kommunens årsredovisning för </a:t>
            </a:r>
            <a:r>
              <a:rPr lang="sv-SE" sz="1800" dirty="0" smtClean="0"/>
              <a:t>2018. </a:t>
            </a:r>
            <a:r>
              <a:rPr lang="sv-SE" sz="1800" dirty="0"/>
              <a:t>Uppdraget är en obligatorisk del av revisionsplanen för år </a:t>
            </a:r>
            <a:r>
              <a:rPr lang="sv-SE" sz="1800" dirty="0" smtClean="0"/>
              <a:t>2018. </a:t>
            </a:r>
            <a:endParaRPr lang="sv-SE" sz="1800" dirty="0"/>
          </a:p>
          <a:p>
            <a:r>
              <a:rPr lang="sv-SE" sz="1800" dirty="0" smtClean="0"/>
              <a:t>Revisorerna </a:t>
            </a:r>
            <a:r>
              <a:rPr lang="sv-SE" sz="1800" dirty="0"/>
              <a:t>har bland annat till uppgift att pröva om räkenskaperna är rättvisande. Inom ramen för denna uppgift bedöms om årsredovisningen är upprättad i enlighet med lag om kommunal redovisning. Vidare ska revisorerna enligt </a:t>
            </a:r>
            <a:r>
              <a:rPr lang="sv-SE" sz="1800" dirty="0" smtClean="0"/>
              <a:t>kommunallagen </a:t>
            </a:r>
            <a:r>
              <a:rPr lang="sv-SE" sz="1800" dirty="0"/>
              <a:t>12:2 bedöma om resultatet enligt årsredovisningen är förenligt med de mål fullmäktige beslutat om. Kommunen kan även ha egna riktlinjer för årsredovisningens upprättande som ska följas</a:t>
            </a:r>
            <a:r>
              <a:rPr lang="sv-SE" sz="1800" dirty="0" smtClean="0"/>
              <a:t>.</a:t>
            </a:r>
          </a:p>
          <a:p>
            <a:r>
              <a:rPr lang="sv-SE" sz="1800" dirty="0" smtClean="0"/>
              <a:t>Enligt </a:t>
            </a:r>
            <a:r>
              <a:rPr lang="sv-SE" sz="1800" dirty="0"/>
              <a:t>kommunallagen ska ett skriftligt utlåtande avseende god ekonomisk hushållning från revisorerna biläggas årsredovisningen. Detta sker inom ramen för upprättandet av </a:t>
            </a:r>
            <a:r>
              <a:rPr lang="sv-SE" sz="1800" dirty="0" smtClean="0"/>
              <a:t>revisionsberättelsen.</a:t>
            </a:r>
            <a:endParaRPr lang="sv-SE" sz="1800" b="1" dirty="0"/>
          </a:p>
          <a:p>
            <a:endParaRPr lang="sv-SE" sz="2200" dirty="0" smtClean="0"/>
          </a:p>
          <a:p>
            <a:endParaRPr lang="sv-SE" sz="2400" dirty="0"/>
          </a:p>
          <a:p>
            <a:endParaRPr lang="sv-SE" sz="2400" dirty="0" smtClean="0"/>
          </a:p>
          <a:p>
            <a:endParaRPr lang="sv-SE" sz="2400" dirty="0"/>
          </a:p>
          <a:p>
            <a:endParaRPr lang="sv-SE" sz="2400" dirty="0"/>
          </a:p>
          <a:p>
            <a:endParaRPr lang="sv-SE" dirty="0"/>
          </a:p>
        </p:txBody>
      </p:sp>
      <p:sp>
        <p:nvSpPr>
          <p:cNvPr id="5" name="Platshållare för sidfot 4"/>
          <p:cNvSpPr>
            <a:spLocks noGrp="1"/>
          </p:cNvSpPr>
          <p:nvPr>
            <p:ph type="ftr" sz="quarter" idx="17"/>
          </p:nvPr>
        </p:nvSpPr>
        <p:spPr>
          <a:xfrm>
            <a:off x="457200" y="6326124"/>
            <a:ext cx="5260848" cy="150876"/>
          </a:xfrm>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3</a:t>
            </a:fld>
            <a:endParaRPr lang="sv-SE"/>
          </a:p>
        </p:txBody>
      </p:sp>
    </p:spTree>
    <p:extLst>
      <p:ext uri="{BB962C8B-B14F-4D97-AF65-F5344CB8AC3E}">
        <p14:creationId xmlns:p14="http://schemas.microsoft.com/office/powerpoint/2010/main" val="2075454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Syfte och revisionsfrågor</a:t>
            </a:r>
            <a:endParaRPr lang="sv-SE" dirty="0"/>
          </a:p>
        </p:txBody>
      </p:sp>
      <p:sp>
        <p:nvSpPr>
          <p:cNvPr id="3" name="Content Placeholder 2"/>
          <p:cNvSpPr>
            <a:spLocks noGrp="1"/>
          </p:cNvSpPr>
          <p:nvPr>
            <p:ph sz="quarter" idx="15"/>
          </p:nvPr>
        </p:nvSpPr>
        <p:spPr/>
        <p:txBody>
          <a:bodyPr/>
          <a:lstStyle/>
          <a:p>
            <a:r>
              <a:rPr lang="sv-SE" sz="1800" dirty="0"/>
              <a:t>Syftet med granskningen är att ge kommunens revisorer ett underlag för sin bedömning om årsredovisningen är upprättad i enlighet med lagens krav och god redovisningssed samt om resultatet är förenligt med de mål fullmäktige beslutat.</a:t>
            </a:r>
            <a:endParaRPr lang="sv-SE" sz="1800" b="1" dirty="0"/>
          </a:p>
          <a:p>
            <a:r>
              <a:rPr lang="sv-SE" sz="1800" dirty="0"/>
              <a:t>Granskningen ska besvara följande revisionsfrågor:</a:t>
            </a:r>
          </a:p>
          <a:p>
            <a:pPr marL="342900" lvl="0" indent="-342900">
              <a:buFont typeface="Arial" panose="020B0604020202020204" pitchFamily="34" charset="0"/>
              <a:buChar char="•"/>
            </a:pPr>
            <a:r>
              <a:rPr lang="sv-SE" sz="1800" dirty="0"/>
              <a:t>Lämnar årsredovisningen upplysning om verksamhetens utfall, verksamhetens finansiering och den ekonomiska ställningen? </a:t>
            </a:r>
          </a:p>
          <a:p>
            <a:pPr marL="342900" lvl="0" indent="-342900">
              <a:buFont typeface="Arial" panose="020B0604020202020204" pitchFamily="34" charset="0"/>
              <a:buChar char="•"/>
            </a:pPr>
            <a:r>
              <a:rPr lang="sv-SE" sz="1800" dirty="0"/>
              <a:t>Är årsredovisningens resultat förenligt med de mål fullmäktige beslutat avseende god ekonomisk hushållning?</a:t>
            </a:r>
          </a:p>
          <a:p>
            <a:pPr marL="342900" indent="-342900">
              <a:buFont typeface="Arial" panose="020B0604020202020204" pitchFamily="34" charset="0"/>
              <a:buChar char="•"/>
            </a:pPr>
            <a:r>
              <a:rPr lang="sv-SE" sz="1800" dirty="0"/>
              <a:t>Är räkenskaperna i allt väsentligt rättvisande? </a:t>
            </a:r>
          </a:p>
          <a:p>
            <a:pPr marL="457200" lvl="1" indent="-457200">
              <a:buFont typeface="+mj-lt"/>
              <a:buAutoNum type="arabicPeriod"/>
            </a:pPr>
            <a:endParaRPr lang="sv-SE" dirty="0" smtClean="0"/>
          </a:p>
        </p:txBody>
      </p:sp>
      <p:sp>
        <p:nvSpPr>
          <p:cNvPr id="4" name="Platshållare för bildnummer 3"/>
          <p:cNvSpPr>
            <a:spLocks noGrp="1"/>
          </p:cNvSpPr>
          <p:nvPr>
            <p:ph type="sldNum" sz="quarter" idx="18"/>
          </p:nvPr>
        </p:nvSpPr>
        <p:spPr/>
        <p:txBody>
          <a:bodyPr/>
          <a:lstStyle/>
          <a:p>
            <a:fld id="{106D57ED-8229-42FD-AF2B-469EE6AF0E67}" type="slidenum">
              <a:rPr lang="sv-SE" smtClean="0"/>
              <a:t>4</a:t>
            </a:fld>
            <a:endParaRPr lang="sv-SE"/>
          </a:p>
        </p:txBody>
      </p:sp>
      <p:sp>
        <p:nvSpPr>
          <p:cNvPr id="6" name="Platshållare för sidfot 5"/>
          <p:cNvSpPr>
            <a:spLocks noGrp="1"/>
          </p:cNvSpPr>
          <p:nvPr>
            <p:ph type="ftr" sz="quarter" idx="17"/>
          </p:nvPr>
        </p:nvSpPr>
        <p:spPr/>
        <p:txBody>
          <a:bodyPr/>
          <a:lstStyle/>
          <a:p>
            <a:r>
              <a:rPr lang="sv-SE" smtClean="0"/>
              <a:t>Falkenbergs kommun</a:t>
            </a:r>
            <a:endParaRPr lang="sv-SE" dirty="0"/>
          </a:p>
        </p:txBody>
      </p:sp>
    </p:spTree>
    <p:extLst>
      <p:ext uri="{BB962C8B-B14F-4D97-AF65-F5344CB8AC3E}">
        <p14:creationId xmlns:p14="http://schemas.microsoft.com/office/powerpoint/2010/main" val="2308338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Ansvarig nämnd och revisionskriterier </a:t>
            </a:r>
            <a:endParaRPr lang="sv-SE" dirty="0"/>
          </a:p>
        </p:txBody>
      </p:sp>
      <p:sp>
        <p:nvSpPr>
          <p:cNvPr id="3" name="Content Placeholder 2"/>
          <p:cNvSpPr>
            <a:spLocks noGrp="1"/>
          </p:cNvSpPr>
          <p:nvPr>
            <p:ph sz="quarter" idx="15"/>
          </p:nvPr>
        </p:nvSpPr>
        <p:spPr>
          <a:xfrm>
            <a:off x="457200" y="1524000"/>
            <a:ext cx="8153400" cy="4572000"/>
          </a:xfrm>
        </p:spPr>
        <p:txBody>
          <a:bodyPr/>
          <a:lstStyle/>
          <a:p>
            <a:r>
              <a:rPr lang="sv-SE" sz="1800" dirty="0"/>
              <a:t>Kommunstyrelsen </a:t>
            </a:r>
            <a:r>
              <a:rPr lang="sv-SE" sz="1800" dirty="0" smtClean="0"/>
              <a:t>(revisionsobjekt) är </a:t>
            </a:r>
            <a:r>
              <a:rPr lang="sv-SE" sz="1800" dirty="0"/>
              <a:t>ansvarig för upprättandet av </a:t>
            </a:r>
            <a:r>
              <a:rPr lang="sv-SE" sz="1800" dirty="0" smtClean="0"/>
              <a:t>årsredovisningen som </a:t>
            </a:r>
            <a:r>
              <a:rPr lang="sv-SE" sz="1800" dirty="0"/>
              <a:t>enligt </a:t>
            </a:r>
            <a:r>
              <a:rPr lang="sv-SE" sz="1800" dirty="0" smtClean="0"/>
              <a:t>11 </a:t>
            </a:r>
            <a:r>
              <a:rPr lang="sv-SE" sz="1800" dirty="0"/>
              <a:t>kap </a:t>
            </a:r>
            <a:r>
              <a:rPr lang="sv-SE" sz="1800" dirty="0" smtClean="0"/>
              <a:t>21</a:t>
            </a:r>
            <a:r>
              <a:rPr lang="sv-SE" sz="1800" dirty="0" smtClean="0">
                <a:solidFill>
                  <a:srgbClr val="FF0000"/>
                </a:solidFill>
              </a:rPr>
              <a:t> </a:t>
            </a:r>
            <a:r>
              <a:rPr lang="sv-SE" sz="1800" dirty="0" smtClean="0"/>
              <a:t>§ </a:t>
            </a:r>
            <a:r>
              <a:rPr lang="sv-SE" sz="1800" dirty="0"/>
              <a:t>KL ska godkännas av kommunfullmäktige. </a:t>
            </a:r>
          </a:p>
          <a:p>
            <a:r>
              <a:rPr lang="sv-SE" sz="1800" dirty="0"/>
              <a:t>Granskningen av </a:t>
            </a:r>
            <a:r>
              <a:rPr lang="sv-SE" sz="1800" dirty="0" smtClean="0"/>
              <a:t>årsredovisningen innebär </a:t>
            </a:r>
            <a:r>
              <a:rPr lang="sv-SE" sz="1800" dirty="0"/>
              <a:t>en bedömning av om rapporten följer</a:t>
            </a:r>
            <a:r>
              <a:rPr lang="sv-SE" sz="1800" dirty="0" smtClean="0"/>
              <a:t>:</a:t>
            </a:r>
          </a:p>
          <a:p>
            <a:pPr marL="68580" lvl="0" indent="-342900">
              <a:buFont typeface="Arial" panose="020B0604020202020204" pitchFamily="34" charset="0"/>
              <a:buChar char="•"/>
            </a:pPr>
            <a:r>
              <a:rPr lang="sv-SE" sz="1800" dirty="0" smtClean="0"/>
              <a:t>Kommunallagen (KL)</a:t>
            </a:r>
          </a:p>
          <a:p>
            <a:pPr marL="68580" lvl="0" indent="-342900">
              <a:buFont typeface="Arial" panose="020B0604020202020204" pitchFamily="34" charset="0"/>
              <a:buChar char="•"/>
            </a:pPr>
            <a:r>
              <a:rPr lang="sv-SE" sz="1800" dirty="0"/>
              <a:t>K</a:t>
            </a:r>
            <a:r>
              <a:rPr lang="sv-SE" sz="1800" dirty="0" smtClean="0"/>
              <a:t>ommunal redovisningslag (KRL)</a:t>
            </a:r>
            <a:endParaRPr lang="sv-SE" sz="1800" dirty="0"/>
          </a:p>
          <a:p>
            <a:pPr marL="342900" lvl="0" indent="-342900">
              <a:buFont typeface="Arial" panose="020B0604020202020204" pitchFamily="34" charset="0"/>
              <a:buChar char="•"/>
            </a:pPr>
            <a:r>
              <a:rPr lang="sv-SE" sz="1800" dirty="0" smtClean="0"/>
              <a:t>Rekommendationer från Rådet </a:t>
            </a:r>
            <a:r>
              <a:rPr lang="sv-SE" sz="1800" dirty="0"/>
              <a:t>för kommunal </a:t>
            </a:r>
            <a:r>
              <a:rPr lang="sv-SE" sz="1800" dirty="0" smtClean="0"/>
              <a:t> redovisning (RKR) samt god redovisningssed i övrigt. </a:t>
            </a:r>
            <a:endParaRPr lang="sv-SE" sz="1800" dirty="0"/>
          </a:p>
          <a:p>
            <a:pPr marL="68580" lvl="0" indent="-342900">
              <a:buFont typeface="Arial" panose="020B0604020202020204" pitchFamily="34" charset="0"/>
              <a:buChar char="•"/>
            </a:pPr>
            <a:r>
              <a:rPr lang="sv-SE" sz="1800" dirty="0"/>
              <a:t>Fullmäktigebeslut avseende god ekonomisk hushållning</a:t>
            </a:r>
          </a:p>
          <a:p>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5</a:t>
            </a:fld>
            <a:endParaRPr lang="sv-SE"/>
          </a:p>
        </p:txBody>
      </p:sp>
      <p:sp>
        <p:nvSpPr>
          <p:cNvPr id="8" name="Platshållare för sidfot 7"/>
          <p:cNvSpPr>
            <a:spLocks noGrp="1"/>
          </p:cNvSpPr>
          <p:nvPr>
            <p:ph type="ftr" sz="quarter" idx="17"/>
          </p:nvPr>
        </p:nvSpPr>
        <p:spPr/>
        <p:txBody>
          <a:bodyPr/>
          <a:lstStyle/>
          <a:p>
            <a:r>
              <a:rPr lang="sv-SE" smtClean="0"/>
              <a:t>Falkenbergs kommun</a:t>
            </a:r>
            <a:endParaRPr lang="sv-SE" dirty="0"/>
          </a:p>
        </p:txBody>
      </p:sp>
    </p:spTree>
    <p:extLst>
      <p:ext uri="{BB962C8B-B14F-4D97-AF65-F5344CB8AC3E}">
        <p14:creationId xmlns:p14="http://schemas.microsoft.com/office/powerpoint/2010/main" val="155884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887361"/>
          </a:xfrm>
        </p:spPr>
        <p:txBody>
          <a:bodyPr/>
          <a:lstStyle/>
          <a:p>
            <a:r>
              <a:rPr lang="sv-SE" smtClean="0"/>
              <a:t>Omfattning</a:t>
            </a:r>
            <a:br>
              <a:rPr lang="sv-SE" smtClean="0"/>
            </a:br>
            <a:endParaRPr lang="sv-SE" dirty="0"/>
          </a:p>
        </p:txBody>
      </p:sp>
      <p:sp>
        <p:nvSpPr>
          <p:cNvPr id="3" name="Content Placeholder 2"/>
          <p:cNvSpPr>
            <a:spLocks noGrp="1"/>
          </p:cNvSpPr>
          <p:nvPr>
            <p:ph sz="quarter" idx="15"/>
          </p:nvPr>
        </p:nvSpPr>
        <p:spPr>
          <a:xfrm>
            <a:off x="533400" y="1412776"/>
            <a:ext cx="8077200" cy="4759424"/>
          </a:xfrm>
        </p:spPr>
        <p:txBody>
          <a:bodyPr/>
          <a:lstStyle/>
          <a:p>
            <a:r>
              <a:rPr lang="sv-SE" sz="1800" dirty="0" smtClean="0"/>
              <a:t>Granskningen av årsredovisningen omfattar </a:t>
            </a:r>
          </a:p>
          <a:p>
            <a:pPr marL="342900" lvl="0" indent="-342900">
              <a:buFont typeface="Arial" panose="020B0604020202020204" pitchFamily="34" charset="0"/>
              <a:buChar char="•"/>
            </a:pPr>
            <a:r>
              <a:rPr lang="sv-SE" sz="1800" dirty="0" smtClean="0"/>
              <a:t>förvaltningsberättelse (inklusive drift- och investeringsredovisning)</a:t>
            </a:r>
          </a:p>
          <a:p>
            <a:pPr marL="342900" lvl="0" indent="-342900">
              <a:buFont typeface="Arial" panose="020B0604020202020204" pitchFamily="34" charset="0"/>
              <a:buChar char="•"/>
            </a:pPr>
            <a:r>
              <a:rPr lang="sv-SE" sz="1800" dirty="0" smtClean="0"/>
              <a:t>resultaträkning</a:t>
            </a:r>
          </a:p>
          <a:p>
            <a:pPr marL="342900" lvl="0" indent="-342900">
              <a:buFont typeface="Arial" panose="020B0604020202020204" pitchFamily="34" charset="0"/>
              <a:buChar char="•"/>
            </a:pPr>
            <a:r>
              <a:rPr lang="sv-SE" sz="1800" dirty="0" smtClean="0"/>
              <a:t>kassaflödesanalys</a:t>
            </a:r>
          </a:p>
          <a:p>
            <a:pPr marL="342900" lvl="0" indent="-342900">
              <a:buFont typeface="Arial" panose="020B0604020202020204" pitchFamily="34" charset="0"/>
              <a:buChar char="•"/>
            </a:pPr>
            <a:r>
              <a:rPr lang="sv-SE" sz="1800" dirty="0" smtClean="0"/>
              <a:t>balansräkning</a:t>
            </a:r>
          </a:p>
          <a:p>
            <a:pPr marL="342900" lvl="0" indent="-342900">
              <a:buFont typeface="Arial" panose="020B0604020202020204" pitchFamily="34" charset="0"/>
              <a:buChar char="•"/>
            </a:pPr>
            <a:r>
              <a:rPr lang="sv-SE" sz="1800" dirty="0" smtClean="0"/>
              <a:t>sammanställd redovisning</a:t>
            </a:r>
          </a:p>
          <a:p>
            <a:r>
              <a:rPr lang="sv-SE" sz="1800" dirty="0" smtClean="0"/>
              <a:t>Bilagor och specifikationer till årsredovisningens olika delar har granskats. </a:t>
            </a:r>
          </a:p>
          <a:p>
            <a:r>
              <a:rPr lang="sv-SE" sz="1800" dirty="0" smtClean="0"/>
              <a:t>Vi har även bedömt kommunens ekonomiska ställning och utveckling, efterlevna­den av balanskravet och om resultatet i årsredovisningen är förenligt med de mål för god ekonomisk hushållning som fullmäktige beslutat om. Granskning av resultatsammanställning för VA-verksamheten och renhållningsverksamheten omfattas inte av denna granskning.</a:t>
            </a:r>
          </a:p>
          <a:p>
            <a:r>
              <a:rPr lang="sv-SE" sz="1800" dirty="0" smtClean="0"/>
              <a:t>Nämndernas rapportering till fullmäktige har granskats såsom den presenteras i årsredovisningen.</a:t>
            </a:r>
          </a:p>
          <a:p>
            <a:endParaRPr lang="sv-SE" dirty="0"/>
          </a:p>
        </p:txBody>
      </p:sp>
      <p:sp>
        <p:nvSpPr>
          <p:cNvPr id="4" name="Footer Placeholder 3"/>
          <p:cNvSpPr>
            <a:spLocks noGrp="1"/>
          </p:cNvSpPr>
          <p:nvPr>
            <p:ph type="ftr" sz="quarter" idx="17"/>
          </p:nvPr>
        </p:nvSpPr>
        <p:spPr/>
        <p:txBody>
          <a:bodyPr/>
          <a:lstStyle/>
          <a:p>
            <a:r>
              <a:rPr lang="sv-SE" smtClean="0"/>
              <a:t>Falkenbergs kommun</a:t>
            </a:r>
            <a:endParaRPr lang="sv-SE"/>
          </a:p>
        </p:txBody>
      </p:sp>
      <p:sp>
        <p:nvSpPr>
          <p:cNvPr id="5" name="Slide Number Placeholder 4"/>
          <p:cNvSpPr>
            <a:spLocks noGrp="1"/>
          </p:cNvSpPr>
          <p:nvPr>
            <p:ph type="sldNum" sz="quarter" idx="18"/>
          </p:nvPr>
        </p:nvSpPr>
        <p:spPr/>
        <p:txBody>
          <a:bodyPr/>
          <a:lstStyle/>
          <a:p>
            <a:fld id="{79BD86BD-A71B-4E4A-B430-AB18E57F8B08}" type="slidenum">
              <a:rPr lang="sv-SE" smtClean="0"/>
              <a:pPr/>
              <a:t>6</a:t>
            </a:fld>
            <a:endParaRPr lang="sv-SE"/>
          </a:p>
        </p:txBody>
      </p:sp>
    </p:spTree>
    <p:extLst>
      <p:ext uri="{BB962C8B-B14F-4D97-AF65-F5344CB8AC3E}">
        <p14:creationId xmlns:p14="http://schemas.microsoft.com/office/powerpoint/2010/main" val="1500365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Avgränsning och metod</a:t>
            </a:r>
            <a:endParaRPr lang="sv-SE" dirty="0"/>
          </a:p>
        </p:txBody>
      </p:sp>
      <p:sp>
        <p:nvSpPr>
          <p:cNvPr id="3" name="Content Placeholder 2"/>
          <p:cNvSpPr>
            <a:spLocks noGrp="1"/>
          </p:cNvSpPr>
          <p:nvPr>
            <p:ph sz="quarter" idx="15"/>
          </p:nvPr>
        </p:nvSpPr>
        <p:spPr>
          <a:xfrm>
            <a:off x="460248" y="1192162"/>
            <a:ext cx="8153400" cy="4755232"/>
          </a:xfrm>
        </p:spPr>
        <p:txBody>
          <a:bodyPr/>
          <a:lstStyle/>
          <a:p>
            <a:r>
              <a:rPr lang="sv-SE" sz="1800" dirty="0" smtClean="0"/>
              <a:t>Granskningen har utförts </a:t>
            </a:r>
            <a:r>
              <a:rPr lang="sv-SE" sz="1800" dirty="0"/>
              <a:t>enligt god revisionssed med </a:t>
            </a:r>
            <a:r>
              <a:rPr lang="sv-SE" sz="1800" dirty="0" smtClean="0"/>
              <a:t>utgångspunkt </a:t>
            </a:r>
            <a:r>
              <a:rPr lang="sv-SE" sz="1800" dirty="0"/>
              <a:t>i utkast ”Vägledning för redovisningsrevision i kommuner och landsting” från Sveriges kommunala yrkesrevisorer (SKYREV</a:t>
            </a:r>
            <a:r>
              <a:rPr lang="sv-SE" sz="1800" dirty="0" smtClean="0"/>
              <a:t>). </a:t>
            </a:r>
          </a:p>
          <a:p>
            <a:r>
              <a:rPr lang="sv-SE" sz="1800" dirty="0" smtClean="0"/>
              <a:t>Vår </a:t>
            </a:r>
            <a:r>
              <a:rPr lang="sv-SE" sz="1800" dirty="0"/>
              <a:t>granskning omfattar inte intern kontroll i system och rutiner som genererar underlag till den finansiella rapporteringen.</a:t>
            </a:r>
          </a:p>
          <a:p>
            <a:r>
              <a:rPr lang="sv-SE" sz="1800" dirty="0" smtClean="0"/>
              <a:t>Granskningen har planerats </a:t>
            </a:r>
            <a:r>
              <a:rPr lang="sv-SE" sz="1800" dirty="0"/>
              <a:t>och </a:t>
            </a:r>
            <a:r>
              <a:rPr lang="sv-SE" sz="1800" dirty="0" smtClean="0"/>
              <a:t>genomförts </a:t>
            </a:r>
            <a:r>
              <a:rPr lang="sv-SE" sz="1800" dirty="0"/>
              <a:t>ur ett väsentlighets- och risk­perspektiv för att i rimlig grad kunna bedöma om årsredovisningen i allt väsentligt ger en rättvisande bild. Med rättvisande bild menas att årsredovisningen inte inne­håller fel som påverkar resultat och ställning eller tilläggsupplysningar på ett sätt som kan leda till ett felaktigt beslutsfattande. Granskningen omfattar därför att bedöma ett urval av underlagen för den informa­tion som ingår i </a:t>
            </a:r>
            <a:r>
              <a:rPr lang="sv-SE" sz="1800" dirty="0" smtClean="0"/>
              <a:t>årsredovisningen.</a:t>
            </a:r>
          </a:p>
          <a:p>
            <a:r>
              <a:rPr lang="sv-SE" sz="1800" dirty="0"/>
              <a:t>Vår granskning och våra synpunkter baseras på det utkast till årsredovisning som presenterades </a:t>
            </a:r>
            <a:r>
              <a:rPr lang="sv-SE" sz="1800" dirty="0" smtClean="0"/>
              <a:t>2019-03-21 </a:t>
            </a:r>
            <a:r>
              <a:rPr lang="sv-SE" sz="1800" dirty="0"/>
              <a:t>och sedan även till viss del </a:t>
            </a:r>
            <a:r>
              <a:rPr lang="sv-SE" sz="1800" dirty="0" smtClean="0"/>
              <a:t>2019-03-27 och  2019-04-02. Kommunstyrelsen fastställer </a:t>
            </a:r>
            <a:r>
              <a:rPr lang="sv-SE" sz="1800" dirty="0"/>
              <a:t>årsredovisningen </a:t>
            </a:r>
            <a:r>
              <a:rPr lang="sv-SE" sz="1800" dirty="0" smtClean="0"/>
              <a:t>2019-04-09 </a:t>
            </a:r>
            <a:r>
              <a:rPr lang="sv-SE" sz="1800" dirty="0"/>
              <a:t>och fullmäktige behandlar årsredovisningen </a:t>
            </a:r>
            <a:r>
              <a:rPr lang="sv-SE" sz="1800" dirty="0" smtClean="0"/>
              <a:t>2019-04-23. Rapportens </a:t>
            </a:r>
            <a:r>
              <a:rPr lang="sv-SE" sz="1800" dirty="0"/>
              <a:t>innehåll har sakgranskats av </a:t>
            </a:r>
            <a:r>
              <a:rPr lang="sv-SE" sz="1800" dirty="0" smtClean="0"/>
              <a:t>ekonomichef, redovisningsansvarig och utvecklingsledare.</a:t>
            </a:r>
            <a:endParaRPr lang="sv-SE" sz="1800" dirty="0"/>
          </a:p>
          <a:p>
            <a:endParaRPr lang="sv-SE" sz="1800" i="1" dirty="0" smtClean="0"/>
          </a:p>
          <a:p>
            <a:r>
              <a:rPr lang="sv-SE" sz="1800" dirty="0" smtClean="0"/>
              <a:t>.</a:t>
            </a:r>
            <a:endParaRPr lang="sv-SE" sz="1800"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7</a:t>
            </a:fld>
            <a:endParaRPr lang="sv-SE"/>
          </a:p>
        </p:txBody>
      </p:sp>
      <p:sp>
        <p:nvSpPr>
          <p:cNvPr id="8" name="Platshållare för sidfot 7"/>
          <p:cNvSpPr>
            <a:spLocks noGrp="1"/>
          </p:cNvSpPr>
          <p:nvPr>
            <p:ph type="ftr" sz="quarter" idx="17"/>
          </p:nvPr>
        </p:nvSpPr>
        <p:spPr/>
        <p:txBody>
          <a:bodyPr/>
          <a:lstStyle/>
          <a:p>
            <a:r>
              <a:rPr lang="sv-SE" smtClean="0"/>
              <a:t>Falkenbergs kommun</a:t>
            </a:r>
            <a:endParaRPr lang="sv-SE" dirty="0"/>
          </a:p>
        </p:txBody>
      </p:sp>
    </p:spTree>
    <p:extLst>
      <p:ext uri="{BB962C8B-B14F-4D97-AF65-F5344CB8AC3E}">
        <p14:creationId xmlns:p14="http://schemas.microsoft.com/office/powerpoint/2010/main" val="340484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713" y="655983"/>
            <a:ext cx="8073887" cy="563217"/>
          </a:xfrm>
        </p:spPr>
        <p:txBody>
          <a:bodyPr/>
          <a:lstStyle/>
          <a:p>
            <a:r>
              <a:rPr lang="sv-SE" dirty="0" smtClean="0"/>
              <a:t>Krav på förvaltningsberättelse kapitel 4 i KRL  </a:t>
            </a:r>
            <a:endParaRPr lang="sv-SE" dirty="0">
              <a:solidFill>
                <a:srgbClr val="00B050"/>
              </a:solidFill>
            </a:endParaRPr>
          </a:p>
        </p:txBody>
      </p:sp>
      <p:sp>
        <p:nvSpPr>
          <p:cNvPr id="3" name="Content Placeholder 2"/>
          <p:cNvSpPr>
            <a:spLocks noGrp="1"/>
          </p:cNvSpPr>
          <p:nvPr>
            <p:ph sz="quarter" idx="15"/>
          </p:nvPr>
        </p:nvSpPr>
        <p:spPr>
          <a:xfrm>
            <a:off x="536713" y="1340768"/>
            <a:ext cx="8359080" cy="4831432"/>
          </a:xfrm>
        </p:spPr>
        <p:txBody>
          <a:bodyPr/>
          <a:lstStyle/>
          <a:p>
            <a:pPr indent="0" defTabSz="695325">
              <a:tabLst>
                <a:tab pos="450850" algn="l"/>
                <a:tab pos="722313" algn="l"/>
                <a:tab pos="1074738" algn="l"/>
                <a:tab pos="1427163" algn="l"/>
                <a:tab pos="1700213" algn="l"/>
              </a:tabLst>
            </a:pPr>
            <a:r>
              <a:rPr lang="sv-SE" sz="1800" b="1" dirty="0" smtClean="0">
                <a:solidFill>
                  <a:schemeClr val="accent6"/>
                </a:solidFill>
              </a:rPr>
              <a:t>En översikt över utvecklingen i kommunen, § 1</a:t>
            </a:r>
          </a:p>
          <a:p>
            <a:pPr indent="0" defTabSz="695325">
              <a:tabLst>
                <a:tab pos="450850" algn="l"/>
                <a:tab pos="722313" algn="l"/>
                <a:tab pos="1074738" algn="l"/>
                <a:tab pos="1427163" algn="l"/>
                <a:tab pos="1700213" algn="l"/>
              </a:tabLst>
            </a:pPr>
            <a:r>
              <a:rPr lang="sv-SE" sz="1800" dirty="0" smtClean="0"/>
              <a:t>Några väsentliga händelser redovisas. Nyckeltal avseende kommuners ekonomiska utveckling redovisas i ett femårsperspektiv. Framtidsperspektivet beskrivs dock sparsamt</a:t>
            </a:r>
            <a:r>
              <a:rPr lang="sv-SE" sz="1800" dirty="0" smtClean="0">
                <a:solidFill>
                  <a:srgbClr val="00B0F0"/>
                </a:solidFill>
              </a:rPr>
              <a:t>. </a:t>
            </a:r>
            <a:r>
              <a:rPr lang="sv-SE" sz="1800" dirty="0" smtClean="0"/>
              <a:t>Avsnittet kan utvecklas.  </a:t>
            </a:r>
          </a:p>
          <a:p>
            <a:pPr indent="0" defTabSz="695325">
              <a:tabLst>
                <a:tab pos="450850" algn="l"/>
                <a:tab pos="722313" algn="l"/>
                <a:tab pos="1074738" algn="l"/>
                <a:tab pos="1427163" algn="l"/>
                <a:tab pos="1700213" algn="l"/>
              </a:tabLst>
            </a:pPr>
            <a:r>
              <a:rPr lang="sv-SE" sz="1800" b="1" dirty="0" smtClean="0">
                <a:solidFill>
                  <a:schemeClr val="accent6"/>
                </a:solidFill>
              </a:rPr>
              <a:t>Andra </a:t>
            </a:r>
            <a:r>
              <a:rPr lang="sv-SE" sz="1800" b="1" dirty="0">
                <a:solidFill>
                  <a:schemeClr val="accent6"/>
                </a:solidFill>
              </a:rPr>
              <a:t>förhållanden som är av betydelse för styrningen och uppföljningen av den kommunala verksamheten, § </a:t>
            </a:r>
            <a:r>
              <a:rPr lang="sv-SE" sz="1800" b="1" dirty="0" smtClean="0">
                <a:solidFill>
                  <a:schemeClr val="accent6"/>
                </a:solidFill>
              </a:rPr>
              <a:t>1.5</a:t>
            </a:r>
          </a:p>
          <a:p>
            <a:pPr indent="0" defTabSz="695325">
              <a:tabLst>
                <a:tab pos="450850" algn="l"/>
                <a:tab pos="722313" algn="l"/>
                <a:tab pos="1074738" algn="l"/>
                <a:tab pos="1427163" algn="l"/>
                <a:tab pos="1700213" algn="l"/>
              </a:tabLst>
            </a:pPr>
            <a:r>
              <a:rPr lang="sv-SE" sz="1800" dirty="0" smtClean="0"/>
              <a:t>Ingår en riskbedömning och känslighetsanalys. Uppdrag i Planerings-förutsättningar samt i budget 2018 – inklusive ett kvarvarande från budget 2017 – redovisas.</a:t>
            </a:r>
            <a:endParaRPr lang="sv-SE" sz="1800" dirty="0"/>
          </a:p>
          <a:p>
            <a:r>
              <a:rPr lang="sv-SE" sz="1800" b="1" dirty="0" smtClean="0">
                <a:solidFill>
                  <a:schemeClr val="accent6"/>
                </a:solidFill>
              </a:rPr>
              <a:t>Väsentliga personalförhållanden (</a:t>
            </a:r>
            <a:r>
              <a:rPr lang="sv-SE" sz="1800" b="1" dirty="0" err="1" smtClean="0">
                <a:solidFill>
                  <a:schemeClr val="accent6"/>
                </a:solidFill>
              </a:rPr>
              <a:t>bl</a:t>
            </a:r>
            <a:r>
              <a:rPr lang="sv-SE" sz="1800" b="1" dirty="0" smtClean="0">
                <a:solidFill>
                  <a:schemeClr val="accent6"/>
                </a:solidFill>
              </a:rPr>
              <a:t> a sjukfrånvaro) § 1a</a:t>
            </a:r>
          </a:p>
          <a:p>
            <a:pPr indent="0" defTabSz="695325">
              <a:tabLst>
                <a:tab pos="450850" algn="l"/>
                <a:tab pos="722313" algn="l"/>
                <a:tab pos="1074738" algn="l"/>
                <a:tab pos="1427163" algn="l"/>
                <a:tab pos="1700213" algn="l"/>
              </a:tabLst>
            </a:pPr>
            <a:r>
              <a:rPr lang="sv-SE" sz="1800" dirty="0" smtClean="0"/>
              <a:t>Redovisas i enlighet med krav. Skett en ökning av sjukfrånvaron från 5,3 % 2017 till 5,9 % 2018.                                                                                                                                                                                                                                                                                                                                                                                                                                                                                                                                                                                                                                                                                                                                                                                                                                                                                                                                                                                                                                                                                                                                                                                                                                                                                                                                                                                                                                                                                                                                                                                                                                                                                                                                                                                                                                                                                                                                                                                                                                                                                                                                                                                  </a:t>
            </a:r>
            <a:endParaRPr lang="sv-SE" sz="1800" dirty="0"/>
          </a:p>
          <a:p>
            <a:pPr marL="342900" indent="-342900" defTabSz="695325">
              <a:buFont typeface="Arial" pitchFamily="34" charset="0"/>
              <a:buChar char="•"/>
              <a:tabLst>
                <a:tab pos="450850" algn="l"/>
                <a:tab pos="722313" algn="l"/>
                <a:tab pos="1074738" algn="l"/>
                <a:tab pos="1427163" algn="l"/>
                <a:tab pos="1700213" algn="l"/>
              </a:tabLst>
            </a:pPr>
            <a:endParaRPr lang="sv-SE" dirty="0" smtClean="0"/>
          </a:p>
          <a:p>
            <a:pPr marL="342900" indent="-342900" defTabSz="695325">
              <a:buFont typeface="Arial" pitchFamily="34" charset="0"/>
              <a:buChar char="•"/>
              <a:tabLst>
                <a:tab pos="450850" algn="l"/>
                <a:tab pos="722313" algn="l"/>
                <a:tab pos="1074738" algn="l"/>
                <a:tab pos="1427163" algn="l"/>
                <a:tab pos="1700213" algn="l"/>
              </a:tabLst>
            </a:pPr>
            <a:endParaRPr lang="sv-SE" sz="2200" dirty="0" smtClean="0"/>
          </a:p>
          <a:p>
            <a:pPr indent="0" defTabSz="695325">
              <a:tabLst>
                <a:tab pos="450850" algn="l"/>
                <a:tab pos="722313" algn="l"/>
                <a:tab pos="1074738" algn="l"/>
                <a:tab pos="1427163" algn="l"/>
                <a:tab pos="1700213" algn="l"/>
              </a:tabLst>
            </a:pPr>
            <a:endParaRPr lang="sv-SE" sz="2200" dirty="0" smtClean="0"/>
          </a:p>
        </p:txBody>
      </p:sp>
      <p:sp>
        <p:nvSpPr>
          <p:cNvPr id="5" name="Platshållare för sidfot 4"/>
          <p:cNvSpPr>
            <a:spLocks noGrp="1"/>
          </p:cNvSpPr>
          <p:nvPr>
            <p:ph type="ftr" sz="quarter" idx="17"/>
          </p:nvPr>
        </p:nvSpPr>
        <p:spPr/>
        <p:txBody>
          <a:bodyPr/>
          <a:lstStyle/>
          <a:p>
            <a:r>
              <a:rPr lang="sv-SE" smtClean="0"/>
              <a:t>Falkenbergs kommun</a:t>
            </a:r>
            <a:endParaRPr lang="sv-SE" dirty="0"/>
          </a:p>
        </p:txBody>
      </p:sp>
      <p:sp>
        <p:nvSpPr>
          <p:cNvPr id="6" name="Platshållare för bildnummer 5"/>
          <p:cNvSpPr>
            <a:spLocks noGrp="1"/>
          </p:cNvSpPr>
          <p:nvPr>
            <p:ph type="sldNum" sz="quarter" idx="18"/>
          </p:nvPr>
        </p:nvSpPr>
        <p:spPr/>
        <p:txBody>
          <a:bodyPr/>
          <a:lstStyle/>
          <a:p>
            <a:fld id="{106D57ED-8229-42FD-AF2B-469EE6AF0E67}" type="slidenum">
              <a:rPr lang="sv-SE" smtClean="0"/>
              <a:t>8</a:t>
            </a:fld>
            <a:endParaRPr lang="sv-SE"/>
          </a:p>
        </p:txBody>
      </p:sp>
    </p:spTree>
    <p:extLst>
      <p:ext uri="{BB962C8B-B14F-4D97-AF65-F5344CB8AC3E}">
        <p14:creationId xmlns:p14="http://schemas.microsoft.com/office/powerpoint/2010/main" val="3417930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685800"/>
          </a:xfrm>
        </p:spPr>
        <p:txBody>
          <a:bodyPr/>
          <a:lstStyle/>
          <a:p>
            <a:r>
              <a:rPr lang="sv-SE" dirty="0" smtClean="0"/>
              <a:t>Krav på förvaltningsberättelse kapitel 4 i KRL</a:t>
            </a:r>
            <a:r>
              <a:rPr lang="sv-SE" smtClean="0"/>
              <a:t>, </a:t>
            </a:r>
            <a:r>
              <a:rPr lang="sv-SE" sz="1600" smtClean="0"/>
              <a:t>forts</a:t>
            </a:r>
            <a:endParaRPr lang="sv-SE" sz="1600" dirty="0">
              <a:solidFill>
                <a:srgbClr val="00B050"/>
              </a:solidFill>
            </a:endParaRPr>
          </a:p>
        </p:txBody>
      </p:sp>
      <p:sp>
        <p:nvSpPr>
          <p:cNvPr id="3" name="Content Placeholder 2"/>
          <p:cNvSpPr>
            <a:spLocks noGrp="1"/>
          </p:cNvSpPr>
          <p:nvPr>
            <p:ph sz="quarter" idx="15"/>
          </p:nvPr>
        </p:nvSpPr>
        <p:spPr>
          <a:xfrm>
            <a:off x="533400" y="1268760"/>
            <a:ext cx="8359080" cy="4674840"/>
          </a:xfrm>
        </p:spPr>
        <p:txBody>
          <a:bodyPr/>
          <a:lstStyle/>
          <a:p>
            <a:pPr indent="0" defTabSz="695325">
              <a:tabLst>
                <a:tab pos="450850" algn="l"/>
                <a:tab pos="722313" algn="l"/>
                <a:tab pos="1074738" algn="l"/>
                <a:tab pos="1427163" algn="l"/>
                <a:tab pos="1700213" algn="l"/>
              </a:tabLst>
            </a:pPr>
            <a:r>
              <a:rPr lang="sv-SE" sz="1800" b="1" dirty="0" smtClean="0">
                <a:solidFill>
                  <a:schemeClr val="accent6"/>
                </a:solidFill>
              </a:rPr>
              <a:t>Samlad </a:t>
            </a:r>
            <a:r>
              <a:rPr lang="sv-SE" sz="1800" b="1" dirty="0">
                <a:solidFill>
                  <a:schemeClr val="accent6"/>
                </a:solidFill>
              </a:rPr>
              <a:t>redovisning av investeringsverksamheten § </a:t>
            </a:r>
            <a:r>
              <a:rPr lang="sv-SE" sz="1800" b="1" dirty="0">
                <a:solidFill>
                  <a:schemeClr val="accent1"/>
                </a:solidFill>
              </a:rPr>
              <a:t>2</a:t>
            </a:r>
          </a:p>
          <a:p>
            <a:pPr indent="0" defTabSz="695325">
              <a:tabLst>
                <a:tab pos="450850" algn="l"/>
                <a:tab pos="722313" algn="l"/>
                <a:tab pos="1074738" algn="l"/>
                <a:tab pos="1427163" algn="l"/>
                <a:tab pos="1700213" algn="l"/>
              </a:tabLst>
            </a:pPr>
            <a:r>
              <a:rPr lang="sv-SE" sz="1800" dirty="0"/>
              <a:t>Redovisas i enlighet med </a:t>
            </a:r>
            <a:r>
              <a:rPr lang="sv-SE" sz="1800" dirty="0" smtClean="0"/>
              <a:t>krav. Budgeterad </a:t>
            </a:r>
            <a:r>
              <a:rPr lang="sv-SE" sz="1800" dirty="0"/>
              <a:t>investeringsvolym uppgår totalt till </a:t>
            </a:r>
            <a:r>
              <a:rPr lang="sv-SE" sz="1800" dirty="0" smtClean="0"/>
              <a:t>505,4 </a:t>
            </a:r>
            <a:r>
              <a:rPr lang="sv-SE" sz="1800" dirty="0"/>
              <a:t>mnkr, inklusive ombudgeteringar från 2017 med </a:t>
            </a:r>
            <a:r>
              <a:rPr lang="sv-SE" sz="1800" dirty="0" smtClean="0"/>
              <a:t>47,7 </a:t>
            </a:r>
            <a:r>
              <a:rPr lang="sv-SE" sz="1800" dirty="0"/>
              <a:t>mnkr. Utfall i delårsrapporten uppgick  till 214,8 </a:t>
            </a:r>
            <a:r>
              <a:rPr lang="sv-SE" sz="1800" dirty="0" smtClean="0"/>
              <a:t>mnkr, 41 </a:t>
            </a:r>
            <a:r>
              <a:rPr lang="sv-SE" sz="1800" dirty="0"/>
              <a:t>%. </a:t>
            </a:r>
            <a:r>
              <a:rPr lang="sv-SE" sz="1800" dirty="0" smtClean="0"/>
              <a:t>Prognos för helår löd på 423,1 mnkr. Slutligt </a:t>
            </a:r>
            <a:r>
              <a:rPr lang="sv-SE" sz="1800" dirty="0"/>
              <a:t>utfall för helår uppgår till </a:t>
            </a:r>
            <a:r>
              <a:rPr lang="sv-SE" sz="1800" dirty="0" smtClean="0"/>
              <a:t>429,8  </a:t>
            </a:r>
            <a:r>
              <a:rPr lang="sv-SE" sz="1800" dirty="0"/>
              <a:t>mnkr, det vill säga </a:t>
            </a:r>
            <a:r>
              <a:rPr lang="sv-SE" sz="1800" dirty="0" smtClean="0"/>
              <a:t>85 %.</a:t>
            </a:r>
            <a:r>
              <a:rPr lang="sv-SE" sz="1800" dirty="0"/>
              <a:t> </a:t>
            </a:r>
            <a:r>
              <a:rPr lang="sv-SE" sz="1800" dirty="0" smtClean="0"/>
              <a:t>I anslutning till investeringsredovisningen finns kommentarer.  </a:t>
            </a:r>
            <a:endParaRPr lang="sv-SE" sz="1800" dirty="0">
              <a:solidFill>
                <a:srgbClr val="FF0000"/>
              </a:solidFill>
            </a:endParaRPr>
          </a:p>
          <a:p>
            <a:pPr indent="0" defTabSz="695325">
              <a:tabLst>
                <a:tab pos="450850" algn="l"/>
                <a:tab pos="722313" algn="l"/>
                <a:tab pos="1074738" algn="l"/>
                <a:tab pos="1427163" algn="l"/>
                <a:tab pos="1700213" algn="l"/>
              </a:tabLst>
            </a:pPr>
            <a:r>
              <a:rPr lang="sv-SE" sz="1800" b="1" dirty="0" smtClean="0">
                <a:solidFill>
                  <a:schemeClr val="accent6"/>
                </a:solidFill>
              </a:rPr>
              <a:t>Förhållandet mellan utfallet och den fastställda budgeten för den löpande verksamheten § 3</a:t>
            </a:r>
          </a:p>
          <a:p>
            <a:pPr indent="0" defTabSz="695325">
              <a:tabLst>
                <a:tab pos="450850" algn="l"/>
                <a:tab pos="722313" algn="l"/>
                <a:tab pos="1074738" algn="l"/>
                <a:tab pos="1427163" algn="l"/>
                <a:tab pos="1700213" algn="l"/>
              </a:tabLst>
            </a:pPr>
            <a:r>
              <a:rPr lang="sv-SE" sz="1800" dirty="0" smtClean="0"/>
              <a:t>Svarar mot lagkrav. Sambandet med resultaträkningen framgår. Driftredovis-</a:t>
            </a:r>
            <a:r>
              <a:rPr lang="sv-SE" sz="1800" dirty="0" err="1" smtClean="0"/>
              <a:t>ningen</a:t>
            </a:r>
            <a:r>
              <a:rPr lang="sv-SE" sz="1800" dirty="0" smtClean="0"/>
              <a:t> kommenteras i direkt anslutning</a:t>
            </a:r>
            <a:r>
              <a:rPr lang="sv-SE" sz="1800" dirty="0" smtClean="0">
                <a:solidFill>
                  <a:srgbClr val="00B0F0"/>
                </a:solidFill>
              </a:rPr>
              <a:t>. </a:t>
            </a:r>
            <a:r>
              <a:rPr lang="sv-SE" sz="1800" dirty="0" smtClean="0"/>
              <a:t>Ytterligare kommentarer återfinns i  nämndernas </a:t>
            </a:r>
            <a:r>
              <a:rPr lang="sv-SE" sz="1800" dirty="0"/>
              <a:t>redovisningar. </a:t>
            </a:r>
            <a:endParaRPr lang="sv-SE" sz="1800" dirty="0" smtClean="0"/>
          </a:p>
          <a:p>
            <a:pPr indent="0" defTabSz="695325">
              <a:tabLst>
                <a:tab pos="450850" algn="l"/>
                <a:tab pos="722313" algn="l"/>
                <a:tab pos="1074738" algn="l"/>
                <a:tab pos="1427163" algn="l"/>
                <a:tab pos="1700213" algn="l"/>
              </a:tabLst>
            </a:pPr>
            <a:r>
              <a:rPr lang="sv-SE" sz="1800" dirty="0" smtClean="0"/>
              <a:t>Vid jämförelse med prognos avlämnad i delårsrapport kan konstateras större avvikelser för Barn- och utbildningsnämnden som från ett beräknat underskott om 6,1 mnkr ökades till minus 11,8 mnkr i bokslutet. </a:t>
            </a:r>
            <a:endParaRPr lang="sv-SE" sz="1800" dirty="0" smtClean="0">
              <a:solidFill>
                <a:srgbClr val="FF0000"/>
              </a:solidFill>
            </a:endParaRPr>
          </a:p>
          <a:p>
            <a:pPr indent="0" defTabSz="695325">
              <a:tabLst>
                <a:tab pos="450850" algn="l"/>
                <a:tab pos="722313" algn="l"/>
                <a:tab pos="1074738" algn="l"/>
                <a:tab pos="1427163" algn="l"/>
                <a:tab pos="1700213" algn="l"/>
              </a:tabLst>
            </a:pPr>
            <a:endParaRPr lang="sv-SE" sz="1800" dirty="0" smtClean="0"/>
          </a:p>
          <a:p>
            <a:pPr indent="0" defTabSz="695325">
              <a:tabLst>
                <a:tab pos="450850" algn="l"/>
                <a:tab pos="722313" algn="l"/>
                <a:tab pos="1074738" algn="l"/>
                <a:tab pos="1427163" algn="l"/>
                <a:tab pos="1700213" algn="l"/>
              </a:tabLst>
            </a:pPr>
            <a:endParaRPr lang="sv-SE" sz="2200" dirty="0" smtClean="0"/>
          </a:p>
        </p:txBody>
      </p:sp>
      <p:sp>
        <p:nvSpPr>
          <p:cNvPr id="5" name="Platshållare för sidfot 4"/>
          <p:cNvSpPr>
            <a:spLocks noGrp="1"/>
          </p:cNvSpPr>
          <p:nvPr>
            <p:ph type="ftr" sz="quarter" idx="17"/>
          </p:nvPr>
        </p:nvSpPr>
        <p:spPr/>
        <p:txBody>
          <a:bodyPr/>
          <a:lstStyle/>
          <a:p>
            <a:r>
              <a:rPr lang="sv-SE" smtClean="0"/>
              <a:t>Falkenbergs kommun</a:t>
            </a:r>
            <a:endParaRPr lang="sv-SE"/>
          </a:p>
        </p:txBody>
      </p:sp>
      <p:sp>
        <p:nvSpPr>
          <p:cNvPr id="6" name="Platshållare för bildnummer 5"/>
          <p:cNvSpPr>
            <a:spLocks noGrp="1"/>
          </p:cNvSpPr>
          <p:nvPr>
            <p:ph type="sldNum" sz="quarter" idx="18"/>
          </p:nvPr>
        </p:nvSpPr>
        <p:spPr/>
        <p:txBody>
          <a:bodyPr/>
          <a:lstStyle/>
          <a:p>
            <a:fld id="{106D57ED-8229-42FD-AF2B-469EE6AF0E67}" type="slidenum">
              <a:rPr lang="sv-SE" smtClean="0"/>
              <a:t>9</a:t>
            </a:fld>
            <a:endParaRPr lang="sv-SE"/>
          </a:p>
        </p:txBody>
      </p:sp>
    </p:spTree>
    <p:extLst>
      <p:ext uri="{BB962C8B-B14F-4D97-AF65-F5344CB8AC3E}">
        <p14:creationId xmlns:p14="http://schemas.microsoft.com/office/powerpoint/2010/main" val="3748789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 mall sv - RED">
  <a:themeElements>
    <a:clrScheme name="PwC Red">
      <a:dk1>
        <a:srgbClr val="000000"/>
      </a:dk1>
      <a:lt1>
        <a:srgbClr val="FFFFFF"/>
      </a:lt1>
      <a:dk2>
        <a:srgbClr val="E0301E"/>
      </a:dk2>
      <a:lt2>
        <a:srgbClr val="FFFFFF"/>
      </a:lt2>
      <a:accent1>
        <a:srgbClr val="E0301E"/>
      </a:accent1>
      <a:accent2>
        <a:srgbClr val="A32020"/>
      </a:accent2>
      <a:accent3>
        <a:srgbClr val="E27588"/>
      </a:accent3>
      <a:accent4>
        <a:srgbClr val="602320"/>
      </a:accent4>
      <a:accent5>
        <a:srgbClr val="FFB600"/>
      </a:accent5>
      <a:accent6>
        <a:srgbClr val="DC6900"/>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mall sv - RED</Template>
  <TotalTime>1456</TotalTime>
  <Words>2990</Words>
  <Application>Microsoft Office PowerPoint</Application>
  <PresentationFormat>Bildspel på skärmen (4:3)</PresentationFormat>
  <Paragraphs>242</Paragraphs>
  <Slides>27</Slides>
  <Notes>8</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27</vt:i4>
      </vt:variant>
    </vt:vector>
  </HeadingPairs>
  <TitlesOfParts>
    <vt:vector size="32" baseType="lpstr">
      <vt:lpstr>Arial</vt:lpstr>
      <vt:lpstr>Calibri</vt:lpstr>
      <vt:lpstr>Georgia</vt:lpstr>
      <vt:lpstr>Wingdings</vt:lpstr>
      <vt:lpstr>PPT mall sv - RED</vt:lpstr>
      <vt:lpstr>Falkenbergs kommun</vt:lpstr>
      <vt:lpstr>Sammanfattande bedömning</vt:lpstr>
      <vt:lpstr>Uppdrag</vt:lpstr>
      <vt:lpstr>Syfte och revisionsfrågor</vt:lpstr>
      <vt:lpstr>Ansvarig nämnd och revisionskriterier </vt:lpstr>
      <vt:lpstr>Omfattning </vt:lpstr>
      <vt:lpstr>Avgränsning och metod</vt:lpstr>
      <vt:lpstr>Krav på förvaltningsberättelse kapitel 4 i KRL  </vt:lpstr>
      <vt:lpstr>Krav på förvaltningsberättelse kapitel 4 i KRL, forts</vt:lpstr>
      <vt:lpstr>Krav på förvaltningsberättelse kapitel 4 i KRL, forts  </vt:lpstr>
      <vt:lpstr>Krav på förvaltningsberättelse kapitel 4 i KRL, forts  </vt:lpstr>
      <vt:lpstr>Krav på förvaltningsberättelse kapitel 4 i KRL, forts  </vt:lpstr>
      <vt:lpstr>Krav på förvaltningsberättelse kapitel 4 i KRL, forts  </vt:lpstr>
      <vt:lpstr>Krav på förvaltningsberättelse kapitel 4 i KRL, forts  </vt:lpstr>
      <vt:lpstr>Nämndernas uppdrag</vt:lpstr>
      <vt:lpstr>Resultaträkning, kap 5 i KRL</vt:lpstr>
      <vt:lpstr>Resultaträkning, kap 5 i KRL, forts</vt:lpstr>
      <vt:lpstr>Balansräkning, kap 6 i KRL </vt:lpstr>
      <vt:lpstr>Kassaflödesanlys, kap 7 i KRL samt RKR 16:2</vt:lpstr>
      <vt:lpstr>Sammanställd redovisning, kap 8 i KRL och RKR 8:2</vt:lpstr>
      <vt:lpstr>Redovisningsprinciper och tilläggsupplysningar</vt:lpstr>
      <vt:lpstr>Redovisningsprinciper och tilläggsupplysningar</vt:lpstr>
      <vt:lpstr>Revisionell bedömning</vt:lpstr>
      <vt:lpstr>Revisionell bedömning, fors</vt:lpstr>
      <vt:lpstr>Revisionell bedömning, fors</vt:lpstr>
      <vt:lpstr>Revisionell bedömning, fors</vt:lpstr>
      <vt:lpstr>PowerPoint-presentation</vt:lpstr>
    </vt:vector>
  </TitlesOfParts>
  <Company>PricewaterhouseCoopers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Delårsrapport 2013</dc:title>
  <dc:creator>Windows User</dc:creator>
  <cp:lastModifiedBy>Jan Johansson</cp:lastModifiedBy>
  <cp:revision>164</cp:revision>
  <dcterms:created xsi:type="dcterms:W3CDTF">2013-10-13T17:26:36Z</dcterms:created>
  <dcterms:modified xsi:type="dcterms:W3CDTF">2019-04-15T06:41:41Z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4</vt:lpwstr>
  </property>
</Properties>
</file>